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633" r:id="rId2"/>
    <p:sldId id="640" r:id="rId3"/>
    <p:sldId id="1030" r:id="rId4"/>
    <p:sldId id="654" r:id="rId5"/>
    <p:sldId id="1031" r:id="rId6"/>
    <p:sldId id="833" r:id="rId7"/>
    <p:sldId id="839" r:id="rId8"/>
    <p:sldId id="838" r:id="rId9"/>
    <p:sldId id="841" r:id="rId10"/>
    <p:sldId id="834" r:id="rId11"/>
    <p:sldId id="835" r:id="rId12"/>
    <p:sldId id="840" r:id="rId13"/>
    <p:sldId id="842" r:id="rId14"/>
    <p:sldId id="926" r:id="rId15"/>
    <p:sldId id="927" r:id="rId16"/>
    <p:sldId id="844" r:id="rId17"/>
    <p:sldId id="846" r:id="rId18"/>
    <p:sldId id="843" r:id="rId19"/>
    <p:sldId id="848" r:id="rId20"/>
    <p:sldId id="857" r:id="rId21"/>
    <p:sldId id="858" r:id="rId22"/>
    <p:sldId id="859" r:id="rId23"/>
    <p:sldId id="860" r:id="rId24"/>
    <p:sldId id="861" r:id="rId25"/>
    <p:sldId id="915" r:id="rId26"/>
    <p:sldId id="918" r:id="rId27"/>
    <p:sldId id="916" r:id="rId28"/>
    <p:sldId id="855" r:id="rId29"/>
    <p:sldId id="917" r:id="rId30"/>
    <p:sldId id="919" r:id="rId31"/>
    <p:sldId id="856" r:id="rId32"/>
    <p:sldId id="862" r:id="rId33"/>
    <p:sldId id="920" r:id="rId34"/>
    <p:sldId id="921" r:id="rId35"/>
    <p:sldId id="922" r:id="rId36"/>
    <p:sldId id="923" r:id="rId37"/>
    <p:sldId id="924" r:id="rId38"/>
    <p:sldId id="925" r:id="rId39"/>
    <p:sldId id="847" r:id="rId40"/>
    <p:sldId id="863" r:id="rId41"/>
    <p:sldId id="864" r:id="rId42"/>
    <p:sldId id="865" r:id="rId43"/>
    <p:sldId id="929" r:id="rId44"/>
    <p:sldId id="928" r:id="rId45"/>
    <p:sldId id="931" r:id="rId46"/>
    <p:sldId id="930" r:id="rId47"/>
    <p:sldId id="932" r:id="rId48"/>
    <p:sldId id="868" r:id="rId49"/>
    <p:sldId id="933" r:id="rId50"/>
    <p:sldId id="869" r:id="rId51"/>
    <p:sldId id="934" r:id="rId52"/>
    <p:sldId id="871" r:id="rId53"/>
    <p:sldId id="904" r:id="rId54"/>
    <p:sldId id="872" r:id="rId55"/>
    <p:sldId id="874" r:id="rId56"/>
    <p:sldId id="884" r:id="rId57"/>
    <p:sldId id="851" r:id="rId58"/>
    <p:sldId id="885" r:id="rId59"/>
    <p:sldId id="875" r:id="rId60"/>
    <p:sldId id="935" r:id="rId61"/>
    <p:sldId id="937" r:id="rId62"/>
    <p:sldId id="938" r:id="rId63"/>
    <p:sldId id="939" r:id="rId64"/>
    <p:sldId id="936" r:id="rId65"/>
    <p:sldId id="941" r:id="rId66"/>
    <p:sldId id="947" r:id="rId67"/>
    <p:sldId id="942" r:id="rId68"/>
    <p:sldId id="944" r:id="rId69"/>
    <p:sldId id="943" r:id="rId70"/>
    <p:sldId id="945" r:id="rId71"/>
    <p:sldId id="940" r:id="rId72"/>
    <p:sldId id="900" r:id="rId73"/>
    <p:sldId id="852" r:id="rId74"/>
    <p:sldId id="876" r:id="rId75"/>
    <p:sldId id="877" r:id="rId76"/>
    <p:sldId id="889" r:id="rId77"/>
    <p:sldId id="890" r:id="rId78"/>
    <p:sldId id="891" r:id="rId79"/>
    <p:sldId id="892" r:id="rId80"/>
    <p:sldId id="893" r:id="rId81"/>
    <p:sldId id="894" r:id="rId82"/>
    <p:sldId id="887" r:id="rId83"/>
    <p:sldId id="895" r:id="rId84"/>
    <p:sldId id="878" r:id="rId85"/>
    <p:sldId id="901" r:id="rId86"/>
    <p:sldId id="948" r:id="rId87"/>
    <p:sldId id="853" r:id="rId88"/>
    <p:sldId id="949" r:id="rId89"/>
    <p:sldId id="879" r:id="rId90"/>
    <p:sldId id="882" r:id="rId91"/>
    <p:sldId id="950" r:id="rId92"/>
    <p:sldId id="951" r:id="rId93"/>
    <p:sldId id="953" r:id="rId94"/>
    <p:sldId id="952" r:id="rId95"/>
    <p:sldId id="954" r:id="rId96"/>
    <p:sldId id="955" r:id="rId97"/>
    <p:sldId id="956" r:id="rId98"/>
    <p:sldId id="957" r:id="rId99"/>
    <p:sldId id="958" r:id="rId100"/>
    <p:sldId id="961" r:id="rId101"/>
    <p:sldId id="902" r:id="rId102"/>
    <p:sldId id="897" r:id="rId103"/>
    <p:sldId id="896" r:id="rId104"/>
    <p:sldId id="959" r:id="rId105"/>
    <p:sldId id="960" r:id="rId106"/>
    <p:sldId id="854" r:id="rId107"/>
    <p:sldId id="903" r:id="rId108"/>
    <p:sldId id="655" r:id="rId109"/>
  </p:sldIdLst>
  <p:sldSz cx="9144000" cy="6858000" type="screen4x3"/>
  <p:notesSz cx="6769100" cy="9906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FAB16"/>
    <a:srgbClr val="FF3300"/>
    <a:srgbClr val="FF66FF"/>
    <a:srgbClr val="F8F8F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5" autoAdjust="0"/>
    <p:restoredTop sz="78231" autoAdjust="0"/>
  </p:normalViewPr>
  <p:slideViewPr>
    <p:cSldViewPr>
      <p:cViewPr varScale="1">
        <p:scale>
          <a:sx n="94" d="100"/>
          <a:sy n="94" d="100"/>
        </p:scale>
        <p:origin x="20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672" y="1104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600" b="0" i="0" u="none" strike="noStrike" baseline="0" dirty="0">
                <a:effectLst/>
              </a:rPr>
              <a:t>𝑓(𝑡)</a:t>
            </a:r>
            <a:r>
              <a:rPr lang="en-US" sz="1600" b="1" i="0" u="none" strike="noStrike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f(t)</c:v>
                </c:pt>
              </c:strCache>
            </c:strRef>
          </c:tx>
          <c:spPr>
            <a:ln w="12700" cap="rnd">
              <a:solidFill>
                <a:srgbClr val="333399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30</c:v>
                </c:pt>
                <c:pt idx="2">
                  <c:v>20</c:v>
                </c:pt>
                <c:pt idx="3">
                  <c:v>25</c:v>
                </c:pt>
                <c:pt idx="4">
                  <c:v>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FF-41DB-9EF4-42410FDEF4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3426911"/>
        <c:axId val="1933327983"/>
      </c:scatterChart>
      <c:valAx>
        <c:axId val="1933426911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327983"/>
        <c:crosses val="autoZero"/>
        <c:crossBetween val="midCat"/>
      </c:valAx>
      <c:valAx>
        <c:axId val="1933327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4269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Running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Dijkstra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Sheet1!$A$4:$A$12</c:f>
              <c:strCache>
                <c:ptCount val="9"/>
                <c:pt idx="0">
                  <c:v>2km</c:v>
                </c:pt>
                <c:pt idx="1">
                  <c:v>5km</c:v>
                </c:pt>
                <c:pt idx="2">
                  <c:v>10km</c:v>
                </c:pt>
                <c:pt idx="3">
                  <c:v>15km</c:v>
                </c:pt>
                <c:pt idx="4">
                  <c:v>20km</c:v>
                </c:pt>
                <c:pt idx="5">
                  <c:v>25km</c:v>
                </c:pt>
                <c:pt idx="6">
                  <c:v>30km</c:v>
                </c:pt>
                <c:pt idx="7">
                  <c:v>35km</c:v>
                </c:pt>
                <c:pt idx="8">
                  <c:v>40km</c:v>
                </c:pt>
              </c:strCache>
            </c:strRef>
          </c:cat>
          <c:val>
            <c:numRef>
              <c:f>Sheet1!$B$4:$B$12</c:f>
              <c:numCache>
                <c:formatCode>General</c:formatCode>
                <c:ptCount val="9"/>
                <c:pt idx="0">
                  <c:v>1.096E-3</c:v>
                </c:pt>
                <c:pt idx="1">
                  <c:v>4.0288900000000002E-3</c:v>
                </c:pt>
                <c:pt idx="2">
                  <c:v>1.3861500000000001E-2</c:v>
                </c:pt>
                <c:pt idx="3">
                  <c:v>2.76688E-2</c:v>
                </c:pt>
                <c:pt idx="4">
                  <c:v>4.0966799999999998E-2</c:v>
                </c:pt>
                <c:pt idx="5">
                  <c:v>5.4428499999999998E-2</c:v>
                </c:pt>
                <c:pt idx="6">
                  <c:v>6.77643E-2</c:v>
                </c:pt>
                <c:pt idx="7">
                  <c:v>7.8576999999999994E-2</c:v>
                </c:pt>
                <c:pt idx="8">
                  <c:v>9.0046699999999993E-2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1-684A-9769-3B87F52915E9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A*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Sheet1!$A$4:$A$12</c:f>
              <c:strCache>
                <c:ptCount val="9"/>
                <c:pt idx="0">
                  <c:v>2km</c:v>
                </c:pt>
                <c:pt idx="1">
                  <c:v>5km</c:v>
                </c:pt>
                <c:pt idx="2">
                  <c:v>10km</c:v>
                </c:pt>
                <c:pt idx="3">
                  <c:v>15km</c:v>
                </c:pt>
                <c:pt idx="4">
                  <c:v>20km</c:v>
                </c:pt>
                <c:pt idx="5">
                  <c:v>25km</c:v>
                </c:pt>
                <c:pt idx="6">
                  <c:v>30km</c:v>
                </c:pt>
                <c:pt idx="7">
                  <c:v>35km</c:v>
                </c:pt>
                <c:pt idx="8">
                  <c:v>40km</c:v>
                </c:pt>
              </c:strCache>
            </c:strRef>
          </c:cat>
          <c:val>
            <c:numRef>
              <c:f>Sheet1!$C$4:$C$12</c:f>
              <c:numCache>
                <c:formatCode>General</c:formatCode>
                <c:ptCount val="9"/>
                <c:pt idx="0">
                  <c:v>3.3453500000000001E-4</c:v>
                </c:pt>
                <c:pt idx="1">
                  <c:v>7.7822099999999995E-4</c:v>
                </c:pt>
                <c:pt idx="2">
                  <c:v>2.2806100000000002E-3</c:v>
                </c:pt>
                <c:pt idx="3">
                  <c:v>4.5065399999999999E-3</c:v>
                </c:pt>
                <c:pt idx="4">
                  <c:v>6.6660299999999999E-3</c:v>
                </c:pt>
                <c:pt idx="5">
                  <c:v>9.2922899999999999E-3</c:v>
                </c:pt>
                <c:pt idx="6">
                  <c:v>1.1904100000000001E-2</c:v>
                </c:pt>
                <c:pt idx="7">
                  <c:v>1.4954E-2</c:v>
                </c:pt>
                <c:pt idx="8">
                  <c:v>1.94614E-2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71-684A-9769-3B87F52915E9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Sheet1!$A$4:$A$12</c:f>
              <c:strCache>
                <c:ptCount val="9"/>
                <c:pt idx="0">
                  <c:v>2km</c:v>
                </c:pt>
                <c:pt idx="1">
                  <c:v>5km</c:v>
                </c:pt>
                <c:pt idx="2">
                  <c:v>10km</c:v>
                </c:pt>
                <c:pt idx="3">
                  <c:v>15km</c:v>
                </c:pt>
                <c:pt idx="4">
                  <c:v>20km</c:v>
                </c:pt>
                <c:pt idx="5">
                  <c:v>25km</c:v>
                </c:pt>
                <c:pt idx="6">
                  <c:v>30km</c:v>
                </c:pt>
                <c:pt idx="7">
                  <c:v>35km</c:v>
                </c:pt>
                <c:pt idx="8">
                  <c:v>40km</c:v>
                </c:pt>
              </c:strCache>
            </c:strRef>
          </c:cat>
          <c:val>
            <c:numRef>
              <c:f>Sheet1!$D$4:$D$12</c:f>
              <c:numCache>
                <c:formatCode>General</c:formatCode>
                <c:ptCount val="9"/>
                <c:pt idx="0">
                  <c:v>2.0349999999999999E-3</c:v>
                </c:pt>
                <c:pt idx="1">
                  <c:v>2.3674199999999999E-3</c:v>
                </c:pt>
                <c:pt idx="2">
                  <c:v>3.3386700000000002E-3</c:v>
                </c:pt>
                <c:pt idx="3">
                  <c:v>4.4991299999999996E-3</c:v>
                </c:pt>
                <c:pt idx="4">
                  <c:v>5.4531220000000004E-3</c:v>
                </c:pt>
                <c:pt idx="5">
                  <c:v>6.5874999999999996E-3</c:v>
                </c:pt>
                <c:pt idx="6">
                  <c:v>7.3569999999999998E-3</c:v>
                </c:pt>
                <c:pt idx="7">
                  <c:v>8.0693999999999991E-3</c:v>
                </c:pt>
                <c:pt idx="8">
                  <c:v>8.69406E-3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71-684A-9769-3B87F52915E9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2 Hop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Sheet1!$A$4:$A$12</c:f>
              <c:strCache>
                <c:ptCount val="9"/>
                <c:pt idx="0">
                  <c:v>2km</c:v>
                </c:pt>
                <c:pt idx="1">
                  <c:v>5km</c:v>
                </c:pt>
                <c:pt idx="2">
                  <c:v>10km</c:v>
                </c:pt>
                <c:pt idx="3">
                  <c:v>15km</c:v>
                </c:pt>
                <c:pt idx="4">
                  <c:v>20km</c:v>
                </c:pt>
                <c:pt idx="5">
                  <c:v>25km</c:v>
                </c:pt>
                <c:pt idx="6">
                  <c:v>30km</c:v>
                </c:pt>
                <c:pt idx="7">
                  <c:v>35km</c:v>
                </c:pt>
                <c:pt idx="8">
                  <c:v>40km</c:v>
                </c:pt>
              </c:strCache>
            </c:strRef>
          </c:cat>
          <c:val>
            <c:numRef>
              <c:f>Sheet1!$E$4:$E$12</c:f>
              <c:numCache>
                <c:formatCode>General</c:formatCode>
                <c:ptCount val="9"/>
                <c:pt idx="0">
                  <c:v>1.362E-4</c:v>
                </c:pt>
                <c:pt idx="1">
                  <c:v>1.3765500000000001E-4</c:v>
                </c:pt>
                <c:pt idx="2">
                  <c:v>1.3421E-4</c:v>
                </c:pt>
                <c:pt idx="3">
                  <c:v>1.29071E-4</c:v>
                </c:pt>
                <c:pt idx="4">
                  <c:v>1.20408E-4</c:v>
                </c:pt>
                <c:pt idx="5">
                  <c:v>1.13151E-4</c:v>
                </c:pt>
                <c:pt idx="6">
                  <c:v>1.0707100000000001E-4</c:v>
                </c:pt>
                <c:pt idx="7">
                  <c:v>9.8671000000000004E-5</c:v>
                </c:pt>
                <c:pt idx="8">
                  <c:v>9.1000000000000003E-5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71-684A-9769-3B87F52915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7125231"/>
        <c:axId val="1267126911"/>
      </c:barChart>
      <c:catAx>
        <c:axId val="1267125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126911"/>
        <c:crosses val="autoZero"/>
        <c:auto val="1"/>
        <c:lblAlgn val="ctr"/>
        <c:lblOffset val="100"/>
        <c:noMultiLvlLbl val="0"/>
      </c:catAx>
      <c:valAx>
        <c:axId val="126712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125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Sheet1!$K$3</c:f>
              <c:strCache>
                <c:ptCount val="1"/>
                <c:pt idx="0">
                  <c:v>A*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Sheet1!$J$4:$J$12</c:f>
              <c:strCache>
                <c:ptCount val="9"/>
                <c:pt idx="0">
                  <c:v>2km</c:v>
                </c:pt>
                <c:pt idx="1">
                  <c:v>5km</c:v>
                </c:pt>
                <c:pt idx="2">
                  <c:v>10km</c:v>
                </c:pt>
                <c:pt idx="3">
                  <c:v>15km</c:v>
                </c:pt>
                <c:pt idx="4">
                  <c:v>20km</c:v>
                </c:pt>
                <c:pt idx="5">
                  <c:v>25km</c:v>
                </c:pt>
                <c:pt idx="6">
                  <c:v>30km</c:v>
                </c:pt>
                <c:pt idx="7">
                  <c:v>35km</c:v>
                </c:pt>
                <c:pt idx="8">
                  <c:v>40km</c:v>
                </c:pt>
              </c:strCache>
            </c:strRef>
          </c:cat>
          <c:val>
            <c:numRef>
              <c:f>Sheet1!$K$4:$K$12</c:f>
              <c:numCache>
                <c:formatCode>General</c:formatCode>
                <c:ptCount val="9"/>
                <c:pt idx="0">
                  <c:v>3.276189337438534</c:v>
                </c:pt>
                <c:pt idx="1">
                  <c:v>5.1770512489382838</c:v>
                </c:pt>
                <c:pt idx="2">
                  <c:v>6.0779791371606713</c:v>
                </c:pt>
                <c:pt idx="3">
                  <c:v>6.1396991927287896</c:v>
                </c:pt>
                <c:pt idx="4">
                  <c:v>6.1456069054594709</c:v>
                </c:pt>
                <c:pt idx="5">
                  <c:v>5.8573828410434885</c:v>
                </c:pt>
                <c:pt idx="6">
                  <c:v>5.6925177039843415</c:v>
                </c:pt>
                <c:pt idx="7">
                  <c:v>5.2545807141901824</c:v>
                </c:pt>
                <c:pt idx="8">
                  <c:v>4.6269384525265389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05-074B-992A-ED6A1696CA7A}"/>
            </c:ext>
          </c:extLst>
        </c:ser>
        <c:ser>
          <c:idx val="1"/>
          <c:order val="1"/>
          <c:tx>
            <c:strRef>
              <c:f>Sheet1!$L$3</c:f>
              <c:strCache>
                <c:ptCount val="1"/>
                <c:pt idx="0">
                  <c:v>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Sheet1!$J$4:$J$12</c:f>
              <c:strCache>
                <c:ptCount val="9"/>
                <c:pt idx="0">
                  <c:v>2km</c:v>
                </c:pt>
                <c:pt idx="1">
                  <c:v>5km</c:v>
                </c:pt>
                <c:pt idx="2">
                  <c:v>10km</c:v>
                </c:pt>
                <c:pt idx="3">
                  <c:v>15km</c:v>
                </c:pt>
                <c:pt idx="4">
                  <c:v>20km</c:v>
                </c:pt>
                <c:pt idx="5">
                  <c:v>25km</c:v>
                </c:pt>
                <c:pt idx="6">
                  <c:v>30km</c:v>
                </c:pt>
                <c:pt idx="7">
                  <c:v>35km</c:v>
                </c:pt>
                <c:pt idx="8">
                  <c:v>40km</c:v>
                </c:pt>
              </c:strCache>
            </c:strRef>
          </c:cat>
          <c:val>
            <c:numRef>
              <c:f>Sheet1!$L$4:$L$12</c:f>
              <c:numCache>
                <c:formatCode>General</c:formatCode>
                <c:ptCount val="9"/>
                <c:pt idx="0">
                  <c:v>0.53857493857493854</c:v>
                </c:pt>
                <c:pt idx="1">
                  <c:v>1.7018061856366848</c:v>
                </c:pt>
                <c:pt idx="2">
                  <c:v>4.1518029634555074</c:v>
                </c:pt>
                <c:pt idx="3">
                  <c:v>6.1498111857181286</c:v>
                </c:pt>
                <c:pt idx="4">
                  <c:v>7.5125405226583952</c:v>
                </c:pt>
                <c:pt idx="5">
                  <c:v>8.2623908918406066</c:v>
                </c:pt>
                <c:pt idx="6">
                  <c:v>9.2108604050564082</c:v>
                </c:pt>
                <c:pt idx="7">
                  <c:v>9.7376508786279032</c:v>
                </c:pt>
                <c:pt idx="8">
                  <c:v>10.357266915572241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05-074B-992A-ED6A1696CA7A}"/>
            </c:ext>
          </c:extLst>
        </c:ser>
        <c:ser>
          <c:idx val="2"/>
          <c:order val="2"/>
          <c:tx>
            <c:strRef>
              <c:f>Sheet1!$M$3</c:f>
              <c:strCache>
                <c:ptCount val="1"/>
                <c:pt idx="0">
                  <c:v>2 Hop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Sheet1!$J$4:$J$12</c:f>
              <c:strCache>
                <c:ptCount val="9"/>
                <c:pt idx="0">
                  <c:v>2km</c:v>
                </c:pt>
                <c:pt idx="1">
                  <c:v>5km</c:v>
                </c:pt>
                <c:pt idx="2">
                  <c:v>10km</c:v>
                </c:pt>
                <c:pt idx="3">
                  <c:v>15km</c:v>
                </c:pt>
                <c:pt idx="4">
                  <c:v>20km</c:v>
                </c:pt>
                <c:pt idx="5">
                  <c:v>25km</c:v>
                </c:pt>
                <c:pt idx="6">
                  <c:v>30km</c:v>
                </c:pt>
                <c:pt idx="7">
                  <c:v>35km</c:v>
                </c:pt>
                <c:pt idx="8">
                  <c:v>40km</c:v>
                </c:pt>
              </c:strCache>
            </c:strRef>
          </c:cat>
          <c:val>
            <c:numRef>
              <c:f>Sheet1!$M$4:$M$12</c:f>
              <c:numCache>
                <c:formatCode>General</c:formatCode>
                <c:ptCount val="9"/>
                <c:pt idx="0">
                  <c:v>8.0469897209985319</c:v>
                </c:pt>
                <c:pt idx="1">
                  <c:v>29.268025135302022</c:v>
                </c:pt>
                <c:pt idx="2">
                  <c:v>103.28216973399896</c:v>
                </c:pt>
                <c:pt idx="3">
                  <c:v>214.36883575706395</c:v>
                </c:pt>
                <c:pt idx="4">
                  <c:v>340.23320709587398</c:v>
                </c:pt>
                <c:pt idx="5">
                  <c:v>481.02535549840474</c:v>
                </c:pt>
                <c:pt idx="6">
                  <c:v>632.8912590710836</c:v>
                </c:pt>
                <c:pt idx="7">
                  <c:v>796.35353852702406</c:v>
                </c:pt>
                <c:pt idx="8">
                  <c:v>989.5241758241757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05-074B-992A-ED6A1696CA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7713023"/>
        <c:axId val="1267533327"/>
      </c:barChart>
      <c:catAx>
        <c:axId val="1247713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533327"/>
        <c:crosses val="autoZero"/>
        <c:auto val="1"/>
        <c:lblAlgn val="ctr"/>
        <c:lblOffset val="100"/>
        <c:noMultiLvlLbl val="0"/>
      </c:catAx>
      <c:valAx>
        <c:axId val="1267533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7713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</a:t>
            </a:r>
            <a:r>
              <a:rPr lang="en-US" baseline="0"/>
              <a:t>up Log2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Sheet1!$P$3</c:f>
              <c:strCache>
                <c:ptCount val="1"/>
                <c:pt idx="0">
                  <c:v>A*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Sheet1!$O$4:$O$12</c:f>
              <c:strCache>
                <c:ptCount val="9"/>
                <c:pt idx="0">
                  <c:v>2km</c:v>
                </c:pt>
                <c:pt idx="1">
                  <c:v>5km</c:v>
                </c:pt>
                <c:pt idx="2">
                  <c:v>10km</c:v>
                </c:pt>
                <c:pt idx="3">
                  <c:v>15km</c:v>
                </c:pt>
                <c:pt idx="4">
                  <c:v>20km</c:v>
                </c:pt>
                <c:pt idx="5">
                  <c:v>25km</c:v>
                </c:pt>
                <c:pt idx="6">
                  <c:v>30km</c:v>
                </c:pt>
                <c:pt idx="7">
                  <c:v>35km</c:v>
                </c:pt>
                <c:pt idx="8">
                  <c:v>40km</c:v>
                </c:pt>
              </c:strCache>
            </c:strRef>
          </c:cat>
          <c:val>
            <c:numRef>
              <c:f>Sheet1!$P$4:$P$12</c:f>
              <c:numCache>
                <c:formatCode>General</c:formatCode>
                <c:ptCount val="9"/>
                <c:pt idx="0">
                  <c:v>1.7120187355779322</c:v>
                </c:pt>
                <c:pt idx="1">
                  <c:v>2.3721305998722331</c:v>
                </c:pt>
                <c:pt idx="2">
                  <c:v>2.6035917227762164</c:v>
                </c:pt>
                <c:pt idx="3">
                  <c:v>2.6181679741965516</c:v>
                </c:pt>
                <c:pt idx="4">
                  <c:v>2.6195554900546658</c:v>
                </c:pt>
                <c:pt idx="5">
                  <c:v>2.5502561926930283</c:v>
                </c:pt>
                <c:pt idx="6">
                  <c:v>2.5090668732148971</c:v>
                </c:pt>
                <c:pt idx="7">
                  <c:v>2.3935756498788416</c:v>
                </c:pt>
                <c:pt idx="8">
                  <c:v>2.210057908320691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0C-7047-BD21-95875E0FDEEA}"/>
            </c:ext>
          </c:extLst>
        </c:ser>
        <c:ser>
          <c:idx val="1"/>
          <c:order val="1"/>
          <c:tx>
            <c:strRef>
              <c:f>Sheet1!$Q$3</c:f>
              <c:strCache>
                <c:ptCount val="1"/>
                <c:pt idx="0">
                  <c:v>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Sheet1!$O$4:$O$12</c:f>
              <c:strCache>
                <c:ptCount val="9"/>
                <c:pt idx="0">
                  <c:v>2km</c:v>
                </c:pt>
                <c:pt idx="1">
                  <c:v>5km</c:v>
                </c:pt>
                <c:pt idx="2">
                  <c:v>10km</c:v>
                </c:pt>
                <c:pt idx="3">
                  <c:v>15km</c:v>
                </c:pt>
                <c:pt idx="4">
                  <c:v>20km</c:v>
                </c:pt>
                <c:pt idx="5">
                  <c:v>25km</c:v>
                </c:pt>
                <c:pt idx="6">
                  <c:v>30km</c:v>
                </c:pt>
                <c:pt idx="7">
                  <c:v>35km</c:v>
                </c:pt>
                <c:pt idx="8">
                  <c:v>40km</c:v>
                </c:pt>
              </c:strCache>
            </c:strRef>
          </c:cat>
          <c:val>
            <c:numRef>
              <c:f>Sheet1!$Q$4:$Q$12</c:f>
              <c:numCache>
                <c:formatCode>General</c:formatCode>
                <c:ptCount val="9"/>
                <c:pt idx="0">
                  <c:v>-0.89278099619308282</c:v>
                </c:pt>
                <c:pt idx="1">
                  <c:v>0.76706674152298027</c:v>
                </c:pt>
                <c:pt idx="2">
                  <c:v>2.0537379778020539</c:v>
                </c:pt>
                <c:pt idx="3">
                  <c:v>2.6205421168567948</c:v>
                </c:pt>
                <c:pt idx="4">
                  <c:v>2.9093008677447072</c:v>
                </c:pt>
                <c:pt idx="5">
                  <c:v>3.0465593153840449</c:v>
                </c:pt>
                <c:pt idx="6">
                  <c:v>3.203335927666227</c:v>
                </c:pt>
                <c:pt idx="7">
                  <c:v>3.2835737769778395</c:v>
                </c:pt>
                <c:pt idx="8">
                  <c:v>3.3725714485347464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0C-7047-BD21-95875E0FDEEA}"/>
            </c:ext>
          </c:extLst>
        </c:ser>
        <c:ser>
          <c:idx val="2"/>
          <c:order val="2"/>
          <c:tx>
            <c:strRef>
              <c:f>Sheet1!$R$3</c:f>
              <c:strCache>
                <c:ptCount val="1"/>
                <c:pt idx="0">
                  <c:v>2 Hop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Sheet1!$O$4:$O$12</c:f>
              <c:strCache>
                <c:ptCount val="9"/>
                <c:pt idx="0">
                  <c:v>2km</c:v>
                </c:pt>
                <c:pt idx="1">
                  <c:v>5km</c:v>
                </c:pt>
                <c:pt idx="2">
                  <c:v>10km</c:v>
                </c:pt>
                <c:pt idx="3">
                  <c:v>15km</c:v>
                </c:pt>
                <c:pt idx="4">
                  <c:v>20km</c:v>
                </c:pt>
                <c:pt idx="5">
                  <c:v>25km</c:v>
                </c:pt>
                <c:pt idx="6">
                  <c:v>30km</c:v>
                </c:pt>
                <c:pt idx="7">
                  <c:v>35km</c:v>
                </c:pt>
                <c:pt idx="8">
                  <c:v>40km</c:v>
                </c:pt>
              </c:strCache>
            </c:strRef>
          </c:cat>
          <c:val>
            <c:numRef>
              <c:f>Sheet1!$R$4:$R$12</c:f>
              <c:numCache>
                <c:formatCode>General</c:formatCode>
                <c:ptCount val="9"/>
                <c:pt idx="0">
                  <c:v>3.0084491898358179</c:v>
                </c:pt>
                <c:pt idx="1">
                  <c:v>4.8712534978384436</c:v>
                </c:pt>
                <c:pt idx="2">
                  <c:v>6.6904474037392836</c:v>
                </c:pt>
                <c:pt idx="3">
                  <c:v>7.7439513765093855</c:v>
                </c:pt>
                <c:pt idx="4">
                  <c:v>8.4103801461039005</c:v>
                </c:pt>
                <c:pt idx="5">
                  <c:v>8.9099691321852053</c:v>
                </c:pt>
                <c:pt idx="6">
                  <c:v>9.3058138324372273</c:v>
                </c:pt>
                <c:pt idx="7">
                  <c:v>9.6372652424605043</c:v>
                </c:pt>
                <c:pt idx="8">
                  <c:v>9.9505911450672944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0C-7047-BD21-95875E0FDE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4387167"/>
        <c:axId val="1269329759"/>
      </c:barChart>
      <c:catAx>
        <c:axId val="1274387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9329759"/>
        <c:crosses val="autoZero"/>
        <c:auto val="1"/>
        <c:lblAlgn val="ctr"/>
        <c:lblOffset val="100"/>
        <c:noMultiLvlLbl val="0"/>
      </c:catAx>
      <c:valAx>
        <c:axId val="1269329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4387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AC5A20-5778-40B9-9E2E-80D8E6AADDF8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AU"/>
        </a:p>
      </dgm:t>
    </dgm:pt>
    <dgm:pt modelId="{5685D9C9-A809-44BB-81A5-3DF5C09D3DBA}">
      <dgm:prSet phldrT="[Text]"/>
      <dgm:spPr/>
      <dgm:t>
        <a:bodyPr/>
        <a:lstStyle/>
        <a:p>
          <a:r>
            <a:rPr lang="en-US" dirty="0"/>
            <a:t>Edge has only static weight</a:t>
          </a:r>
          <a:endParaRPr lang="en-AU" dirty="0"/>
        </a:p>
      </dgm:t>
    </dgm:pt>
    <dgm:pt modelId="{854B2CF6-A996-4132-8112-72BB5ECBA68F}" type="parTrans" cxnId="{E493FAFF-36CD-42E8-B37A-07EA1990EA40}">
      <dgm:prSet/>
      <dgm:spPr/>
      <dgm:t>
        <a:bodyPr/>
        <a:lstStyle/>
        <a:p>
          <a:endParaRPr lang="en-AU"/>
        </a:p>
      </dgm:t>
    </dgm:pt>
    <dgm:pt modelId="{F6C08781-E173-4EAD-A599-149394483398}" type="sibTrans" cxnId="{E493FAFF-36CD-42E8-B37A-07EA1990EA40}">
      <dgm:prSet/>
      <dgm:spPr/>
      <dgm:t>
        <a:bodyPr/>
        <a:lstStyle/>
        <a:p>
          <a:endParaRPr lang="en-AU"/>
        </a:p>
      </dgm:t>
    </dgm:pt>
    <dgm:pt modelId="{AD8D85D8-32A1-4E8B-9873-B8F623F6840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Timetable Graph</a:t>
          </a:r>
          <a:endParaRPr lang="en-AU" dirty="0"/>
        </a:p>
      </dgm:t>
    </dgm:pt>
    <dgm:pt modelId="{EDAB8809-2B06-4DC6-92D7-EE86CC74802D}" type="parTrans" cxnId="{041B90CD-468C-4B91-8A7B-0E75BC7732E2}">
      <dgm:prSet/>
      <dgm:spPr/>
      <dgm:t>
        <a:bodyPr/>
        <a:lstStyle/>
        <a:p>
          <a:endParaRPr lang="en-AU"/>
        </a:p>
      </dgm:t>
    </dgm:pt>
    <dgm:pt modelId="{F510266C-29CF-4D12-AB42-390AB686BF66}" type="sibTrans" cxnId="{041B90CD-468C-4B91-8A7B-0E75BC7732E2}">
      <dgm:prSet/>
      <dgm:spPr/>
      <dgm:t>
        <a:bodyPr/>
        <a:lstStyle/>
        <a:p>
          <a:endParaRPr lang="en-AU"/>
        </a:p>
      </dgm:t>
    </dgm:pt>
    <dgm:pt modelId="{CA516B78-77F9-4B15-BCFE-4F176EB71FF0}">
      <dgm:prSet phldrT="[Text]"/>
      <dgm:spPr/>
      <dgm:t>
        <a:bodyPr/>
        <a:lstStyle/>
        <a:p>
          <a:r>
            <a:rPr lang="en-US" dirty="0"/>
            <a:t>Edge has discrete Weight</a:t>
          </a:r>
          <a:endParaRPr lang="en-AU" dirty="0"/>
        </a:p>
      </dgm:t>
    </dgm:pt>
    <dgm:pt modelId="{25AAF5E9-F77D-4A0C-9434-115469162095}" type="parTrans" cxnId="{5D993847-8132-4DB5-A2DB-BDA7587F3665}">
      <dgm:prSet/>
      <dgm:spPr/>
      <dgm:t>
        <a:bodyPr/>
        <a:lstStyle/>
        <a:p>
          <a:endParaRPr lang="en-AU"/>
        </a:p>
      </dgm:t>
    </dgm:pt>
    <dgm:pt modelId="{5E7D51CD-26A0-40FD-BFB2-841004B0D1CC}" type="sibTrans" cxnId="{5D993847-8132-4DB5-A2DB-BDA7587F3665}">
      <dgm:prSet/>
      <dgm:spPr/>
      <dgm:t>
        <a:bodyPr/>
        <a:lstStyle/>
        <a:p>
          <a:endParaRPr lang="en-AU"/>
        </a:p>
      </dgm:t>
    </dgm:pt>
    <dgm:pt modelId="{941FFCEE-EB8F-4899-9654-9A8C0CACBBEC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Time Dependent Graph</a:t>
          </a:r>
          <a:endParaRPr lang="en-AU" dirty="0"/>
        </a:p>
      </dgm:t>
    </dgm:pt>
    <dgm:pt modelId="{2548A41B-832A-4FDB-864C-D80F4AB544DE}" type="parTrans" cxnId="{FB14BA74-2D84-43F2-9152-D3F04355239F}">
      <dgm:prSet/>
      <dgm:spPr/>
      <dgm:t>
        <a:bodyPr/>
        <a:lstStyle/>
        <a:p>
          <a:endParaRPr lang="en-AU"/>
        </a:p>
      </dgm:t>
    </dgm:pt>
    <dgm:pt modelId="{882AE0CE-EE5F-4443-8FF3-D76B47334A72}" type="sibTrans" cxnId="{FB14BA74-2D84-43F2-9152-D3F04355239F}">
      <dgm:prSet/>
      <dgm:spPr/>
      <dgm:t>
        <a:bodyPr/>
        <a:lstStyle/>
        <a:p>
          <a:endParaRPr lang="en-AU"/>
        </a:p>
      </dgm:t>
    </dgm:pt>
    <dgm:pt modelId="{74E844B7-7A1C-4231-9C4F-8DE09DFEF9D4}">
      <dgm:prSet phldrT="[Text]"/>
      <dgm:spPr/>
      <dgm:t>
        <a:bodyPr/>
        <a:lstStyle/>
        <a:p>
          <a:r>
            <a:rPr lang="en-US" dirty="0"/>
            <a:t>Edge has continuous Weight</a:t>
          </a:r>
          <a:endParaRPr lang="en-AU" dirty="0"/>
        </a:p>
      </dgm:t>
    </dgm:pt>
    <dgm:pt modelId="{EEF77073-9087-4DC7-B333-1127A93AFAA4}" type="parTrans" cxnId="{9C327FAB-0D1E-4114-AE20-4C5A8841237B}">
      <dgm:prSet/>
      <dgm:spPr/>
      <dgm:t>
        <a:bodyPr/>
        <a:lstStyle/>
        <a:p>
          <a:endParaRPr lang="en-AU"/>
        </a:p>
      </dgm:t>
    </dgm:pt>
    <dgm:pt modelId="{62C93113-B409-4E36-B01F-7D20FCBB9A6E}" type="sibTrans" cxnId="{9C327FAB-0D1E-4114-AE20-4C5A8841237B}">
      <dgm:prSet/>
      <dgm:spPr/>
      <dgm:t>
        <a:bodyPr/>
        <a:lstStyle/>
        <a:p>
          <a:endParaRPr lang="en-AU"/>
        </a:p>
      </dgm:t>
    </dgm:pt>
    <dgm:pt modelId="{F0952C0F-6324-4634-B3ED-E9CD80D7F31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Static Graph</a:t>
          </a:r>
          <a:endParaRPr lang="en-AU" dirty="0"/>
        </a:p>
      </dgm:t>
    </dgm:pt>
    <dgm:pt modelId="{55252550-5F7E-4382-87E0-0CAE2B32C54F}" type="sibTrans" cxnId="{A0974095-875B-4632-89B4-1A81EB5333BC}">
      <dgm:prSet/>
      <dgm:spPr/>
      <dgm:t>
        <a:bodyPr/>
        <a:lstStyle/>
        <a:p>
          <a:endParaRPr lang="en-AU"/>
        </a:p>
      </dgm:t>
    </dgm:pt>
    <dgm:pt modelId="{EA9ACB3A-891A-46F6-9F78-B9144AF666C3}" type="parTrans" cxnId="{A0974095-875B-4632-89B4-1A81EB5333BC}">
      <dgm:prSet/>
      <dgm:spPr/>
      <dgm:t>
        <a:bodyPr/>
        <a:lstStyle/>
        <a:p>
          <a:endParaRPr lang="en-AU"/>
        </a:p>
      </dgm:t>
    </dgm:pt>
    <dgm:pt modelId="{34C89494-3074-4C91-96C8-DE51A78237A4}" type="pres">
      <dgm:prSet presAssocID="{86AC5A20-5778-40B9-9E2E-80D8E6AADDF8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DDCD96C1-2FB2-4457-B75B-2A63893994C3}" type="pres">
      <dgm:prSet presAssocID="{F0952C0F-6324-4634-B3ED-E9CD80D7F31A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9AADC947-1962-42DE-9A7D-7EF413C1A30E}" type="pres">
      <dgm:prSet presAssocID="{F0952C0F-6324-4634-B3ED-E9CD80D7F31A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E3865EB9-F2A4-4AA8-A3CA-376736157402}" type="pres">
      <dgm:prSet presAssocID="{AD8D85D8-32A1-4E8B-9873-B8F623F68408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8180175B-CA8B-4549-AFD9-D087221B86E8}" type="pres">
      <dgm:prSet presAssocID="{AD8D85D8-32A1-4E8B-9873-B8F623F68408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1287EBF6-F543-4EA3-A169-D4DECB4909F3}" type="pres">
      <dgm:prSet presAssocID="{941FFCEE-EB8F-4899-9654-9A8C0CACBBEC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EE331D37-5C36-4C06-98B6-6B6B5FA153A2}" type="pres">
      <dgm:prSet presAssocID="{941FFCEE-EB8F-4899-9654-9A8C0CACBBEC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7C00812-39B8-4DAE-9175-0CE0607CFB9D}" type="presOf" srcId="{941FFCEE-EB8F-4899-9654-9A8C0CACBBEC}" destId="{1287EBF6-F543-4EA3-A169-D4DECB4909F3}" srcOrd="0" destOrd="0" presId="urn:microsoft.com/office/officeart/2009/3/layout/IncreasingArrowsProcess"/>
    <dgm:cxn modelId="{5D993847-8132-4DB5-A2DB-BDA7587F3665}" srcId="{AD8D85D8-32A1-4E8B-9873-B8F623F68408}" destId="{CA516B78-77F9-4B15-BCFE-4F176EB71FF0}" srcOrd="0" destOrd="0" parTransId="{25AAF5E9-F77D-4A0C-9434-115469162095}" sibTransId="{5E7D51CD-26A0-40FD-BFB2-841004B0D1CC}"/>
    <dgm:cxn modelId="{C7049457-8B7E-4551-89F7-A8A266972871}" type="presOf" srcId="{AD8D85D8-32A1-4E8B-9873-B8F623F68408}" destId="{E3865EB9-F2A4-4AA8-A3CA-376736157402}" srcOrd="0" destOrd="0" presId="urn:microsoft.com/office/officeart/2009/3/layout/IncreasingArrowsProcess"/>
    <dgm:cxn modelId="{7D19AA58-4560-4684-834A-21C4017B1CAC}" type="presOf" srcId="{CA516B78-77F9-4B15-BCFE-4F176EB71FF0}" destId="{8180175B-CA8B-4549-AFD9-D087221B86E8}" srcOrd="0" destOrd="0" presId="urn:microsoft.com/office/officeart/2009/3/layout/IncreasingArrowsProcess"/>
    <dgm:cxn modelId="{99B6965C-178B-4386-B847-3EC30C52CA69}" type="presOf" srcId="{86AC5A20-5778-40B9-9E2E-80D8E6AADDF8}" destId="{34C89494-3074-4C91-96C8-DE51A78237A4}" srcOrd="0" destOrd="0" presId="urn:microsoft.com/office/officeart/2009/3/layout/IncreasingArrowsProcess"/>
    <dgm:cxn modelId="{FB14BA74-2D84-43F2-9152-D3F04355239F}" srcId="{86AC5A20-5778-40B9-9E2E-80D8E6AADDF8}" destId="{941FFCEE-EB8F-4899-9654-9A8C0CACBBEC}" srcOrd="2" destOrd="0" parTransId="{2548A41B-832A-4FDB-864C-D80F4AB544DE}" sibTransId="{882AE0CE-EE5F-4443-8FF3-D76B47334A72}"/>
    <dgm:cxn modelId="{A0974095-875B-4632-89B4-1A81EB5333BC}" srcId="{86AC5A20-5778-40B9-9E2E-80D8E6AADDF8}" destId="{F0952C0F-6324-4634-B3ED-E9CD80D7F31A}" srcOrd="0" destOrd="0" parTransId="{EA9ACB3A-891A-46F6-9F78-B9144AF666C3}" sibTransId="{55252550-5F7E-4382-87E0-0CAE2B32C54F}"/>
    <dgm:cxn modelId="{9C327FAB-0D1E-4114-AE20-4C5A8841237B}" srcId="{941FFCEE-EB8F-4899-9654-9A8C0CACBBEC}" destId="{74E844B7-7A1C-4231-9C4F-8DE09DFEF9D4}" srcOrd="0" destOrd="0" parTransId="{EEF77073-9087-4DC7-B333-1127A93AFAA4}" sibTransId="{62C93113-B409-4E36-B01F-7D20FCBB9A6E}"/>
    <dgm:cxn modelId="{041B90CD-468C-4B91-8A7B-0E75BC7732E2}" srcId="{86AC5A20-5778-40B9-9E2E-80D8E6AADDF8}" destId="{AD8D85D8-32A1-4E8B-9873-B8F623F68408}" srcOrd="1" destOrd="0" parTransId="{EDAB8809-2B06-4DC6-92D7-EE86CC74802D}" sibTransId="{F510266C-29CF-4D12-AB42-390AB686BF66}"/>
    <dgm:cxn modelId="{EAF916EC-91FC-492D-A520-5F518910DD2C}" type="presOf" srcId="{F0952C0F-6324-4634-B3ED-E9CD80D7F31A}" destId="{DDCD96C1-2FB2-4457-B75B-2A63893994C3}" srcOrd="0" destOrd="0" presId="urn:microsoft.com/office/officeart/2009/3/layout/IncreasingArrowsProcess"/>
    <dgm:cxn modelId="{D5CCDAFA-3437-41AE-8D27-6EFC37348195}" type="presOf" srcId="{74E844B7-7A1C-4231-9C4F-8DE09DFEF9D4}" destId="{EE331D37-5C36-4C06-98B6-6B6B5FA153A2}" srcOrd="0" destOrd="0" presId="urn:microsoft.com/office/officeart/2009/3/layout/IncreasingArrowsProcess"/>
    <dgm:cxn modelId="{689676FF-DE83-4401-A45B-9BC006E5EA15}" type="presOf" srcId="{5685D9C9-A809-44BB-81A5-3DF5C09D3DBA}" destId="{9AADC947-1962-42DE-9A7D-7EF413C1A30E}" srcOrd="0" destOrd="0" presId="urn:microsoft.com/office/officeart/2009/3/layout/IncreasingArrowsProcess"/>
    <dgm:cxn modelId="{E493FAFF-36CD-42E8-B37A-07EA1990EA40}" srcId="{F0952C0F-6324-4634-B3ED-E9CD80D7F31A}" destId="{5685D9C9-A809-44BB-81A5-3DF5C09D3DBA}" srcOrd="0" destOrd="0" parTransId="{854B2CF6-A996-4132-8112-72BB5ECBA68F}" sibTransId="{F6C08781-E173-4EAD-A599-149394483398}"/>
    <dgm:cxn modelId="{ED360C41-9674-4D37-BB68-691345E49B28}" type="presParOf" srcId="{34C89494-3074-4C91-96C8-DE51A78237A4}" destId="{DDCD96C1-2FB2-4457-B75B-2A63893994C3}" srcOrd="0" destOrd="0" presId="urn:microsoft.com/office/officeart/2009/3/layout/IncreasingArrowsProcess"/>
    <dgm:cxn modelId="{AD21279B-5BB4-4F6C-B8EE-CDA5376CB1C9}" type="presParOf" srcId="{34C89494-3074-4C91-96C8-DE51A78237A4}" destId="{9AADC947-1962-42DE-9A7D-7EF413C1A30E}" srcOrd="1" destOrd="0" presId="urn:microsoft.com/office/officeart/2009/3/layout/IncreasingArrowsProcess"/>
    <dgm:cxn modelId="{131E06EF-505C-4700-9B7B-A6BDD3ECEE23}" type="presParOf" srcId="{34C89494-3074-4C91-96C8-DE51A78237A4}" destId="{E3865EB9-F2A4-4AA8-A3CA-376736157402}" srcOrd="2" destOrd="0" presId="urn:microsoft.com/office/officeart/2009/3/layout/IncreasingArrowsProcess"/>
    <dgm:cxn modelId="{05201D8E-1C8C-4741-8EA6-754105CA7717}" type="presParOf" srcId="{34C89494-3074-4C91-96C8-DE51A78237A4}" destId="{8180175B-CA8B-4549-AFD9-D087221B86E8}" srcOrd="3" destOrd="0" presId="urn:microsoft.com/office/officeart/2009/3/layout/IncreasingArrowsProcess"/>
    <dgm:cxn modelId="{DF3D6669-74DB-4920-911D-EED64134D0FA}" type="presParOf" srcId="{34C89494-3074-4C91-96C8-DE51A78237A4}" destId="{1287EBF6-F543-4EA3-A169-D4DECB4909F3}" srcOrd="4" destOrd="0" presId="urn:microsoft.com/office/officeart/2009/3/layout/IncreasingArrowsProcess"/>
    <dgm:cxn modelId="{4E7B3A73-C4BC-4944-AFF9-82F7AF103E67}" type="presParOf" srcId="{34C89494-3074-4C91-96C8-DE51A78237A4}" destId="{EE331D37-5C36-4C06-98B6-6B6B5FA153A2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D96C1-2FB2-4457-B75B-2A63893994C3}">
      <dsp:nvSpPr>
        <dsp:cNvPr id="0" name=""/>
        <dsp:cNvSpPr/>
      </dsp:nvSpPr>
      <dsp:spPr>
        <a:xfrm>
          <a:off x="0" y="480895"/>
          <a:ext cx="8784976" cy="1279427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20310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Static Graph</a:t>
          </a:r>
          <a:endParaRPr lang="en-AU" sz="2000" kern="1200" dirty="0"/>
        </a:p>
      </dsp:txBody>
      <dsp:txXfrm>
        <a:off x="0" y="800752"/>
        <a:ext cx="8465119" cy="639713"/>
      </dsp:txXfrm>
    </dsp:sp>
    <dsp:sp modelId="{9AADC947-1962-42DE-9A7D-7EF413C1A30E}">
      <dsp:nvSpPr>
        <dsp:cNvPr id="0" name=""/>
        <dsp:cNvSpPr/>
      </dsp:nvSpPr>
      <dsp:spPr>
        <a:xfrm>
          <a:off x="0" y="1467518"/>
          <a:ext cx="2705772" cy="24646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Edge has only static weight</a:t>
          </a:r>
          <a:endParaRPr lang="en-AU" sz="2000" kern="1200" dirty="0"/>
        </a:p>
      </dsp:txBody>
      <dsp:txXfrm>
        <a:off x="0" y="1467518"/>
        <a:ext cx="2705772" cy="2464647"/>
      </dsp:txXfrm>
    </dsp:sp>
    <dsp:sp modelId="{E3865EB9-F2A4-4AA8-A3CA-376736157402}">
      <dsp:nvSpPr>
        <dsp:cNvPr id="0" name=""/>
        <dsp:cNvSpPr/>
      </dsp:nvSpPr>
      <dsp:spPr>
        <a:xfrm>
          <a:off x="2705772" y="907371"/>
          <a:ext cx="6079203" cy="1279427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20310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Timetable Graph</a:t>
          </a:r>
          <a:endParaRPr lang="en-AU" sz="2000" kern="1200" dirty="0"/>
        </a:p>
      </dsp:txBody>
      <dsp:txXfrm>
        <a:off x="2705772" y="1227228"/>
        <a:ext cx="5759346" cy="639713"/>
      </dsp:txXfrm>
    </dsp:sp>
    <dsp:sp modelId="{8180175B-CA8B-4549-AFD9-D087221B86E8}">
      <dsp:nvSpPr>
        <dsp:cNvPr id="0" name=""/>
        <dsp:cNvSpPr/>
      </dsp:nvSpPr>
      <dsp:spPr>
        <a:xfrm>
          <a:off x="2705772" y="1893994"/>
          <a:ext cx="2705772" cy="24646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Edge has discrete Weight</a:t>
          </a:r>
          <a:endParaRPr lang="en-AU" sz="2000" kern="1200" dirty="0"/>
        </a:p>
      </dsp:txBody>
      <dsp:txXfrm>
        <a:off x="2705772" y="1893994"/>
        <a:ext cx="2705772" cy="2464647"/>
      </dsp:txXfrm>
    </dsp:sp>
    <dsp:sp modelId="{1287EBF6-F543-4EA3-A169-D4DECB4909F3}">
      <dsp:nvSpPr>
        <dsp:cNvPr id="0" name=""/>
        <dsp:cNvSpPr/>
      </dsp:nvSpPr>
      <dsp:spPr>
        <a:xfrm>
          <a:off x="5411545" y="1333847"/>
          <a:ext cx="3373430" cy="1279427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20310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Time Dependent Graph</a:t>
          </a:r>
          <a:endParaRPr lang="en-AU" sz="2000" kern="1200" dirty="0"/>
        </a:p>
      </dsp:txBody>
      <dsp:txXfrm>
        <a:off x="5411545" y="1653704"/>
        <a:ext cx="3053573" cy="639713"/>
      </dsp:txXfrm>
    </dsp:sp>
    <dsp:sp modelId="{EE331D37-5C36-4C06-98B6-6B6B5FA153A2}">
      <dsp:nvSpPr>
        <dsp:cNvPr id="0" name=""/>
        <dsp:cNvSpPr/>
      </dsp:nvSpPr>
      <dsp:spPr>
        <a:xfrm>
          <a:off x="5411545" y="2320470"/>
          <a:ext cx="2705772" cy="24285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Edge has continuous Weight</a:t>
          </a:r>
          <a:endParaRPr lang="en-AU" sz="2000" kern="1200" dirty="0"/>
        </a:p>
      </dsp:txBody>
      <dsp:txXfrm>
        <a:off x="5411545" y="2320470"/>
        <a:ext cx="2705772" cy="2428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B2E77B0-6113-DD4D-B88C-A3131B1619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74175"/>
            <a:ext cx="676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r>
              <a:rPr lang="en-US" dirty="0"/>
              <a:t>INFS3200/7907 Advanced Database Systems </a:t>
            </a:r>
          </a:p>
          <a:p>
            <a:pPr>
              <a:defRPr/>
            </a:pPr>
            <a:r>
              <a:rPr lang="en-US" dirty="0"/>
              <a:t>© University of Queensland</a:t>
            </a:r>
          </a:p>
        </p:txBody>
      </p:sp>
    </p:spTree>
    <p:extLst>
      <p:ext uri="{BB962C8B-B14F-4D97-AF65-F5344CB8AC3E}">
        <p14:creationId xmlns:p14="http://schemas.microsoft.com/office/powerpoint/2010/main" val="23069937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705350"/>
            <a:ext cx="49625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40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62BC09-C70A-CF4D-936A-BC15CE9E1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42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18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72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4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23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65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13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23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41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2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6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71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19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28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46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19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59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13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14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0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7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95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2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0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INFS3200/7907: Advanced Database Systems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485"/>
    </mc:Choice>
    <mc:Fallback xmlns="">
      <p:transition advTm="174485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9388"/>
            <a:ext cx="7556500" cy="1116012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4408" y="242234"/>
            <a:ext cx="61543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fld id="{8AF02B71-8991-4516-A01E-F1A9ACD28B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485"/>
    </mc:Choice>
    <mc:Fallback xmlns="">
      <p:transition advTm="174485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fld id="{8AF02B71-8991-4516-A01E-F1A9ACD28B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485"/>
    </mc:Choice>
    <mc:Fallback xmlns="">
      <p:transition advTm="174485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AF02B71-8991-4516-A01E-F1A9ACD28B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mc:AlternateContent xmlns:mc="http://schemas.openxmlformats.org/markup-compatibility/2006" xmlns:p14="http://schemas.microsoft.com/office/powerpoint/2010/main">
    <mc:Choice Requires="p14">
      <p:transition p14:dur="0" advTm="174485"/>
    </mc:Choice>
    <mc:Fallback xmlns="">
      <p:transition advTm="174485"/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1.png"/><Relationship Id="rId13" Type="http://schemas.openxmlformats.org/officeDocument/2006/relationships/image" Target="../media/image2060.png"/><Relationship Id="rId7" Type="http://schemas.openxmlformats.org/officeDocument/2006/relationships/image" Target="../media/image191.png"/><Relationship Id="rId12" Type="http://schemas.openxmlformats.org/officeDocument/2006/relationships/image" Target="../media/image2050.png"/><Relationship Id="rId16" Type="http://schemas.openxmlformats.org/officeDocument/2006/relationships/image" Target="../media/image2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040.png"/><Relationship Id="rId5" Type="http://schemas.openxmlformats.org/officeDocument/2006/relationships/image" Target="../media/image1990.png"/><Relationship Id="rId15" Type="http://schemas.openxmlformats.org/officeDocument/2006/relationships/image" Target="../media/image2080.png"/><Relationship Id="rId10" Type="http://schemas.openxmlformats.org/officeDocument/2006/relationships/image" Target="../media/image2030.png"/><Relationship Id="rId4" Type="http://schemas.openxmlformats.org/officeDocument/2006/relationships/image" Target="../media/image186.png"/><Relationship Id="rId9" Type="http://schemas.openxmlformats.org/officeDocument/2006/relationships/image" Target="../media/image2020.png"/><Relationship Id="rId14" Type="http://schemas.openxmlformats.org/officeDocument/2006/relationships/image" Target="../media/image20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9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2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7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71.png"/><Relationship Id="rId4" Type="http://schemas.openxmlformats.org/officeDocument/2006/relationships/image" Target="../media/image2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8.png"/><Relationship Id="rId5" Type="http://schemas.openxmlformats.org/officeDocument/2006/relationships/image" Target="../media/image37.png"/><Relationship Id="rId10" Type="http://schemas.openxmlformats.org/officeDocument/2006/relationships/image" Target="../media/image27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28.png"/><Relationship Id="rId5" Type="http://schemas.openxmlformats.org/officeDocument/2006/relationships/image" Target="../media/image42.png"/><Relationship Id="rId10" Type="http://schemas.openxmlformats.org/officeDocument/2006/relationships/image" Target="../media/image27.png"/><Relationship Id="rId4" Type="http://schemas.openxmlformats.org/officeDocument/2006/relationships/image" Target="../media/image41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28.png"/><Relationship Id="rId5" Type="http://schemas.openxmlformats.org/officeDocument/2006/relationships/image" Target="../media/image47.png"/><Relationship Id="rId10" Type="http://schemas.openxmlformats.org/officeDocument/2006/relationships/image" Target="../media/image27.png"/><Relationship Id="rId4" Type="http://schemas.openxmlformats.org/officeDocument/2006/relationships/image" Target="../media/image46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29.png"/><Relationship Id="rId4" Type="http://schemas.openxmlformats.org/officeDocument/2006/relationships/image" Target="../media/image51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9.png"/><Relationship Id="rId7" Type="http://schemas.openxmlformats.org/officeDocument/2006/relationships/image" Target="../media/image56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27.png"/><Relationship Id="rId5" Type="http://schemas.openxmlformats.org/officeDocument/2006/relationships/image" Target="../media/image54.png"/><Relationship Id="rId10" Type="http://schemas.openxmlformats.org/officeDocument/2006/relationships/image" Target="../media/image26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1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3" Type="http://schemas.openxmlformats.org/officeDocument/2006/relationships/image" Target="../media/image77.png"/><Relationship Id="rId12" Type="http://schemas.openxmlformats.org/officeDocument/2006/relationships/image" Target="../media/image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15" Type="http://schemas.openxmlformats.org/officeDocument/2006/relationships/image" Target="../media/image103.png"/><Relationship Id="rId1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710.png"/><Relationship Id="rId18" Type="http://schemas.openxmlformats.org/officeDocument/2006/relationships/image" Target="../media/image761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194.png"/><Relationship Id="rId7" Type="http://schemas.openxmlformats.org/officeDocument/2006/relationships/image" Target="../media/image650.png"/><Relationship Id="rId12" Type="http://schemas.openxmlformats.org/officeDocument/2006/relationships/image" Target="../media/image700.png"/><Relationship Id="rId17" Type="http://schemas.openxmlformats.org/officeDocument/2006/relationships/image" Target="../media/image75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1.png"/><Relationship Id="rId1" Type="http://schemas.openxmlformats.org/officeDocument/2006/relationships/tags" Target="../tags/tag4.xml"/><Relationship Id="rId6" Type="http://schemas.openxmlformats.org/officeDocument/2006/relationships/image" Target="../media/image610.png"/><Relationship Id="rId11" Type="http://schemas.openxmlformats.org/officeDocument/2006/relationships/image" Target="../media/image690.png"/><Relationship Id="rId23" Type="http://schemas.openxmlformats.org/officeDocument/2006/relationships/image" Target="../media/image640.png"/><Relationship Id="rId15" Type="http://schemas.openxmlformats.org/officeDocument/2006/relationships/image" Target="../media/image730.png"/><Relationship Id="rId10" Type="http://schemas.openxmlformats.org/officeDocument/2006/relationships/image" Target="../media/image680.png"/><Relationship Id="rId19" Type="http://schemas.openxmlformats.org/officeDocument/2006/relationships/image" Target="../media/image770.png"/><Relationship Id="rId22" Type="http://schemas.openxmlformats.org/officeDocument/2006/relationships/image" Target="../media/image630.png"/><Relationship Id="rId9" Type="http://schemas.openxmlformats.org/officeDocument/2006/relationships/image" Target="../media/image670.png"/><Relationship Id="rId14" Type="http://schemas.openxmlformats.org/officeDocument/2006/relationships/image" Target="../media/image7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0.png"/><Relationship Id="rId5" Type="http://schemas.openxmlformats.org/officeDocument/2006/relationships/image" Target="../media/image630.png"/><Relationship Id="rId10" Type="http://schemas.openxmlformats.org/officeDocument/2006/relationships/image" Target="../media/image109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2" Type="http://schemas.openxmlformats.org/officeDocument/2006/relationships/image" Target="../media/image2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1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15" Type="http://schemas.openxmlformats.org/officeDocument/2006/relationships/image" Target="../media/image104.png"/><Relationship Id="rId4" Type="http://schemas.openxmlformats.org/officeDocument/2006/relationships/image" Target="../media/image113.png"/><Relationship Id="rId1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15" Type="http://schemas.openxmlformats.org/officeDocument/2006/relationships/image" Target="../media/image116.png"/><Relationship Id="rId4" Type="http://schemas.openxmlformats.org/officeDocument/2006/relationships/image" Target="../media/image115.png"/><Relationship Id="rId1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8" Type="http://schemas.openxmlformats.org/officeDocument/2006/relationships/image" Target="../media/image800.png"/><Relationship Id="rId21" Type="http://schemas.openxmlformats.org/officeDocument/2006/relationships/image" Target="../media/image921.png"/><Relationship Id="rId12" Type="http://schemas.openxmlformats.org/officeDocument/2006/relationships/image" Target="../media/image270.png"/><Relationship Id="rId17" Type="http://schemas.openxmlformats.org/officeDocument/2006/relationships/image" Target="../media/image840.png"/><Relationship Id="rId7" Type="http://schemas.openxmlformats.org/officeDocument/2006/relationships/image" Target="../media/image87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90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17.png"/><Relationship Id="rId15" Type="http://schemas.openxmlformats.org/officeDocument/2006/relationships/image" Target="../media/image880.png"/><Relationship Id="rId19" Type="http://schemas.openxmlformats.org/officeDocument/2006/relationships/image" Target="../media/image901.png"/><Relationship Id="rId1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18.png"/><Relationship Id="rId15" Type="http://schemas.openxmlformats.org/officeDocument/2006/relationships/image" Target="../media/image114.png"/><Relationship Id="rId1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1000.png"/><Relationship Id="rId7" Type="http://schemas.openxmlformats.org/officeDocument/2006/relationships/image" Target="../media/image951.png"/><Relationship Id="rId1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1.png"/><Relationship Id="rId11" Type="http://schemas.openxmlformats.org/officeDocument/2006/relationships/image" Target="../media/image980.png"/><Relationship Id="rId5" Type="http://schemas.openxmlformats.org/officeDocument/2006/relationships/image" Target="../media/image740.png"/><Relationship Id="rId10" Type="http://schemas.openxmlformats.org/officeDocument/2006/relationships/image" Target="../media/image970.png"/><Relationship Id="rId4" Type="http://schemas.openxmlformats.org/officeDocument/2006/relationships/image" Target="../media/image810.png"/><Relationship Id="rId9" Type="http://schemas.openxmlformats.org/officeDocument/2006/relationships/image" Target="../media/image960.png"/><Relationship Id="rId14" Type="http://schemas.openxmlformats.org/officeDocument/2006/relationships/image" Target="../media/image10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128.png"/><Relationship Id="rId7" Type="http://schemas.openxmlformats.org/officeDocument/2006/relationships/image" Target="../media/image1041.png"/><Relationship Id="rId1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11" Type="http://schemas.openxmlformats.org/officeDocument/2006/relationships/image" Target="../media/image126.png"/><Relationship Id="rId5" Type="http://schemas.openxmlformats.org/officeDocument/2006/relationships/image" Target="../media/image740.png"/><Relationship Id="rId10" Type="http://schemas.openxmlformats.org/officeDocument/2006/relationships/image" Target="../media/image125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13" Type="http://schemas.openxmlformats.org/officeDocument/2006/relationships/image" Target="../media/image280.png"/><Relationship Id="rId7" Type="http://schemas.openxmlformats.org/officeDocument/2006/relationships/image" Target="../media/image920.png"/><Relationship Id="rId12" Type="http://schemas.openxmlformats.org/officeDocument/2006/relationships/image" Target="../media/image270.png"/><Relationship Id="rId17" Type="http://schemas.openxmlformats.org/officeDocument/2006/relationships/image" Target="../media/image112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.png"/><Relationship Id="rId5" Type="http://schemas.openxmlformats.org/officeDocument/2006/relationships/image" Target="../media/image830.png"/><Relationship Id="rId15" Type="http://schemas.openxmlformats.org/officeDocument/2006/relationships/image" Target="../media/image890.png"/><Relationship Id="rId4" Type="http://schemas.openxmlformats.org/officeDocument/2006/relationships/image" Target="../media/image821.png"/><Relationship Id="rId9" Type="http://schemas.openxmlformats.org/officeDocument/2006/relationships/image" Target="../media/image860.png"/><Relationship Id="rId14" Type="http://schemas.openxmlformats.org/officeDocument/2006/relationships/image" Target="../media/image8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900.png"/><Relationship Id="rId7" Type="http://schemas.openxmlformats.org/officeDocument/2006/relationships/image" Target="../media/image940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910.png"/></Relationships>
</file>

<file path=ppt/slides/_rels/slide5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31.png"/><Relationship Id="rId21" Type="http://schemas.openxmlformats.org/officeDocument/2006/relationships/image" Target="../media/image133.png"/><Relationship Id="rId17" Type="http://schemas.openxmlformats.org/officeDocument/2006/relationships/image" Target="../media/image1121.png"/><Relationship Id="rId2" Type="http://schemas.openxmlformats.org/officeDocument/2006/relationships/image" Target="../media/image131.png"/><Relationship Id="rId16" Type="http://schemas.openxmlformats.org/officeDocument/2006/relationships/image" Target="../media/image1111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100.png"/><Relationship Id="rId19" Type="http://schemas.openxmlformats.org/officeDocument/2006/relationships/image" Target="../media/image1141.png"/><Relationship Id="rId9" Type="http://schemas.openxmlformats.org/officeDocument/2006/relationships/image" Target="../media/image1040.png"/><Relationship Id="rId22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180.png"/><Relationship Id="rId7" Type="http://schemas.openxmlformats.org/officeDocument/2006/relationships/image" Target="../media/image1140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11" Type="http://schemas.openxmlformats.org/officeDocument/2006/relationships/image" Target="../media/image77.png"/><Relationship Id="rId5" Type="http://schemas.openxmlformats.org/officeDocument/2006/relationships/image" Target="../media/image1120.png"/><Relationship Id="rId10" Type="http://schemas.openxmlformats.org/officeDocument/2006/relationships/image" Target="../media/image1170.png"/><Relationship Id="rId4" Type="http://schemas.openxmlformats.org/officeDocument/2006/relationships/image" Target="../media/image1110.png"/><Relationship Id="rId9" Type="http://schemas.openxmlformats.org/officeDocument/2006/relationships/image" Target="../media/image1160.png"/><Relationship Id="rId14" Type="http://schemas.openxmlformats.org/officeDocument/2006/relationships/image" Target="../media/image11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20.png"/><Relationship Id="rId4" Type="http://schemas.openxmlformats.org/officeDocument/2006/relationships/image" Target="../media/image11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13" Type="http://schemas.openxmlformats.org/officeDocument/2006/relationships/image" Target="../media/image1310.png"/><Relationship Id="rId7" Type="http://schemas.openxmlformats.org/officeDocument/2006/relationships/image" Target="../media/image1250.png"/><Relationship Id="rId1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image" Target="../media/image1290.png"/><Relationship Id="rId5" Type="http://schemas.openxmlformats.org/officeDocument/2006/relationships/image" Target="../media/image1230.png"/><Relationship Id="rId10" Type="http://schemas.openxmlformats.org/officeDocument/2006/relationships/image" Target="../media/image1280.png"/><Relationship Id="rId4" Type="http://schemas.openxmlformats.org/officeDocument/2006/relationships/image" Target="../media/image1220.png"/><Relationship Id="rId9" Type="http://schemas.openxmlformats.org/officeDocument/2006/relationships/image" Target="../media/image12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tiff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51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emf"/><Relationship Id="rId5" Type="http://schemas.openxmlformats.org/officeDocument/2006/relationships/image" Target="../media/image13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emf"/><Relationship Id="rId5" Type="http://schemas.openxmlformats.org/officeDocument/2006/relationships/image" Target="../media/image156.emf"/><Relationship Id="rId4" Type="http://schemas.openxmlformats.org/officeDocument/2006/relationships/image" Target="../media/image13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emf"/><Relationship Id="rId5" Type="http://schemas.openxmlformats.org/officeDocument/2006/relationships/image" Target="../media/image160.emf"/><Relationship Id="rId4" Type="http://schemas.openxmlformats.org/officeDocument/2006/relationships/image" Target="../media/image141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44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64.emf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emf"/><Relationship Id="rId5" Type="http://schemas.openxmlformats.org/officeDocument/2006/relationships/image" Target="../media/image166.emf"/><Relationship Id="rId4" Type="http://schemas.openxmlformats.org/officeDocument/2006/relationships/image" Target="../media/image15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emf"/><Relationship Id="rId5" Type="http://schemas.openxmlformats.org/officeDocument/2006/relationships/image" Target="../media/image168.emf"/><Relationship Id="rId4" Type="http://schemas.openxmlformats.org/officeDocument/2006/relationships/image" Target="../media/image153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emf"/><Relationship Id="rId4" Type="http://schemas.openxmlformats.org/officeDocument/2006/relationships/image" Target="../media/image15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emf"/><Relationship Id="rId4" Type="http://schemas.openxmlformats.org/officeDocument/2006/relationships/image" Target="../media/image159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4.png"/><Relationship Id="rId7" Type="http://schemas.openxmlformats.org/officeDocument/2006/relationships/image" Target="../media/image156.png"/><Relationship Id="rId12" Type="http://schemas.openxmlformats.org/officeDocument/2006/relationships/image" Target="../media/image163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2.png"/><Relationship Id="rId5" Type="http://schemas.openxmlformats.org/officeDocument/2006/relationships/image" Target="../media/image154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520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70.emf"/><Relationship Id="rId4" Type="http://schemas.openxmlformats.org/officeDocument/2006/relationships/image" Target="../media/image168.png"/><Relationship Id="rId9" Type="http://schemas.openxmlformats.org/officeDocument/2006/relationships/image" Target="../media/image17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emf"/><Relationship Id="rId4" Type="http://schemas.openxmlformats.org/officeDocument/2006/relationships/image" Target="../media/image17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7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54.emf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emf"/><Relationship Id="rId4" Type="http://schemas.openxmlformats.org/officeDocument/2006/relationships/image" Target="../media/image1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emf"/><Relationship Id="rId11" Type="http://schemas.openxmlformats.org/officeDocument/2006/relationships/image" Target="../media/image179.emf"/><Relationship Id="rId5" Type="http://schemas.openxmlformats.org/officeDocument/2006/relationships/image" Target="../media/image177.emf"/><Relationship Id="rId10" Type="http://schemas.openxmlformats.org/officeDocument/2006/relationships/image" Target="../media/image193.png"/><Relationship Id="rId4" Type="http://schemas.openxmlformats.org/officeDocument/2006/relationships/image" Target="../media/image176.emf"/><Relationship Id="rId9" Type="http://schemas.openxmlformats.org/officeDocument/2006/relationships/image" Target="../media/image192.pn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3" Type="http://schemas.openxmlformats.org/officeDocument/2006/relationships/image" Target="../media/image175.emf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" Type="http://schemas.openxmlformats.org/officeDocument/2006/relationships/image" Target="../media/image174.emf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emf"/><Relationship Id="rId11" Type="http://schemas.openxmlformats.org/officeDocument/2006/relationships/image" Target="../media/image180.emf"/><Relationship Id="rId5" Type="http://schemas.openxmlformats.org/officeDocument/2006/relationships/image" Target="../media/image177.emf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4" Type="http://schemas.openxmlformats.org/officeDocument/2006/relationships/image" Target="../media/image176.emf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18" Type="http://schemas.openxmlformats.org/officeDocument/2006/relationships/image" Target="../media/image215.png"/><Relationship Id="rId3" Type="http://schemas.openxmlformats.org/officeDocument/2006/relationships/image" Target="../media/image175.emf"/><Relationship Id="rId21" Type="http://schemas.openxmlformats.org/officeDocument/2006/relationships/image" Target="../media/image218.png"/><Relationship Id="rId12" Type="http://schemas.openxmlformats.org/officeDocument/2006/relationships/image" Target="../media/image208.png"/><Relationship Id="rId17" Type="http://schemas.openxmlformats.org/officeDocument/2006/relationships/image" Target="../media/image214.png"/><Relationship Id="rId2" Type="http://schemas.openxmlformats.org/officeDocument/2006/relationships/image" Target="../media/image174.emf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emf"/><Relationship Id="rId11" Type="http://schemas.openxmlformats.org/officeDocument/2006/relationships/image" Target="../media/image181.emf"/><Relationship Id="rId5" Type="http://schemas.openxmlformats.org/officeDocument/2006/relationships/image" Target="../media/image177.emf"/><Relationship Id="rId15" Type="http://schemas.openxmlformats.org/officeDocument/2006/relationships/image" Target="../media/image212.png"/><Relationship Id="rId23" Type="http://schemas.openxmlformats.org/officeDocument/2006/relationships/image" Target="../media/image220.png"/><Relationship Id="rId10" Type="http://schemas.openxmlformats.org/officeDocument/2006/relationships/image" Target="../media/image196.png"/><Relationship Id="rId19" Type="http://schemas.openxmlformats.org/officeDocument/2006/relationships/image" Target="../media/image216.png"/><Relationship Id="rId4" Type="http://schemas.openxmlformats.org/officeDocument/2006/relationships/image" Target="../media/image176.emf"/><Relationship Id="rId9" Type="http://schemas.openxmlformats.org/officeDocument/2006/relationships/image" Target="../media/image195.png"/><Relationship Id="rId14" Type="http://schemas.openxmlformats.org/officeDocument/2006/relationships/image" Target="../media/image211.png"/><Relationship Id="rId22" Type="http://schemas.openxmlformats.org/officeDocument/2006/relationships/image" Target="../media/image219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18" Type="http://schemas.openxmlformats.org/officeDocument/2006/relationships/image" Target="../media/image226.png"/><Relationship Id="rId3" Type="http://schemas.openxmlformats.org/officeDocument/2006/relationships/image" Target="../media/image175.emf"/><Relationship Id="rId21" Type="http://schemas.openxmlformats.org/officeDocument/2006/relationships/image" Target="../media/image219.png"/><Relationship Id="rId12" Type="http://schemas.openxmlformats.org/officeDocument/2006/relationships/image" Target="../media/image222.png"/><Relationship Id="rId17" Type="http://schemas.openxmlformats.org/officeDocument/2006/relationships/image" Target="../media/image225.png"/><Relationship Id="rId2" Type="http://schemas.openxmlformats.org/officeDocument/2006/relationships/image" Target="../media/image174.emf"/><Relationship Id="rId16" Type="http://schemas.openxmlformats.org/officeDocument/2006/relationships/image" Target="../media/image214.png"/><Relationship Id="rId20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emf"/><Relationship Id="rId11" Type="http://schemas.openxmlformats.org/officeDocument/2006/relationships/image" Target="../media/image221.png"/><Relationship Id="rId5" Type="http://schemas.openxmlformats.org/officeDocument/2006/relationships/image" Target="../media/image177.emf"/><Relationship Id="rId15" Type="http://schemas.openxmlformats.org/officeDocument/2006/relationships/image" Target="../media/image224.png"/><Relationship Id="rId23" Type="http://schemas.openxmlformats.org/officeDocument/2006/relationships/image" Target="../media/image182.emf"/><Relationship Id="rId10" Type="http://schemas.openxmlformats.org/officeDocument/2006/relationships/image" Target="../media/image196.png"/><Relationship Id="rId19" Type="http://schemas.openxmlformats.org/officeDocument/2006/relationships/image" Target="../media/image227.png"/><Relationship Id="rId4" Type="http://schemas.openxmlformats.org/officeDocument/2006/relationships/image" Target="../media/image176.emf"/><Relationship Id="rId9" Type="http://schemas.openxmlformats.org/officeDocument/2006/relationships/image" Target="../media/image195.png"/><Relationship Id="rId14" Type="http://schemas.openxmlformats.org/officeDocument/2006/relationships/image" Target="../media/image223.png"/><Relationship Id="rId22" Type="http://schemas.openxmlformats.org/officeDocument/2006/relationships/image" Target="../media/image229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3.png"/><Relationship Id="rId18" Type="http://schemas.openxmlformats.org/officeDocument/2006/relationships/image" Target="../media/image237.png"/><Relationship Id="rId3" Type="http://schemas.openxmlformats.org/officeDocument/2006/relationships/image" Target="../media/image175.emf"/><Relationship Id="rId12" Type="http://schemas.openxmlformats.org/officeDocument/2006/relationships/image" Target="../media/image232.png"/><Relationship Id="rId17" Type="http://schemas.openxmlformats.org/officeDocument/2006/relationships/image" Target="../media/image236.png"/><Relationship Id="rId2" Type="http://schemas.openxmlformats.org/officeDocument/2006/relationships/image" Target="../media/image174.emf"/><Relationship Id="rId16" Type="http://schemas.openxmlformats.org/officeDocument/2006/relationships/image" Target="../media/image235.png"/><Relationship Id="rId20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emf"/><Relationship Id="rId11" Type="http://schemas.openxmlformats.org/officeDocument/2006/relationships/image" Target="../media/image231.png"/><Relationship Id="rId5" Type="http://schemas.openxmlformats.org/officeDocument/2006/relationships/image" Target="../media/image177.emf"/><Relationship Id="rId15" Type="http://schemas.openxmlformats.org/officeDocument/2006/relationships/image" Target="../media/image216.png"/><Relationship Id="rId10" Type="http://schemas.openxmlformats.org/officeDocument/2006/relationships/image" Target="../media/image196.png"/><Relationship Id="rId19" Type="http://schemas.openxmlformats.org/officeDocument/2006/relationships/image" Target="../media/image238.png"/><Relationship Id="rId4" Type="http://schemas.openxmlformats.org/officeDocument/2006/relationships/image" Target="../media/image176.emf"/><Relationship Id="rId9" Type="http://schemas.openxmlformats.org/officeDocument/2006/relationships/image" Target="../media/image195.png"/><Relationship Id="rId14" Type="http://schemas.openxmlformats.org/officeDocument/2006/relationships/image" Target="../media/image234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18" Type="http://schemas.openxmlformats.org/officeDocument/2006/relationships/image" Target="../media/image246.png"/><Relationship Id="rId3" Type="http://schemas.openxmlformats.org/officeDocument/2006/relationships/image" Target="../media/image175.emf"/><Relationship Id="rId12" Type="http://schemas.openxmlformats.org/officeDocument/2006/relationships/image" Target="../media/image241.png"/><Relationship Id="rId17" Type="http://schemas.openxmlformats.org/officeDocument/2006/relationships/image" Target="../media/image184.emf"/><Relationship Id="rId2" Type="http://schemas.openxmlformats.org/officeDocument/2006/relationships/image" Target="../media/image174.emf"/><Relationship Id="rId16" Type="http://schemas.openxmlformats.org/officeDocument/2006/relationships/image" Target="../media/image244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emf"/><Relationship Id="rId11" Type="http://schemas.openxmlformats.org/officeDocument/2006/relationships/image" Target="../media/image240.png"/><Relationship Id="rId5" Type="http://schemas.openxmlformats.org/officeDocument/2006/relationships/image" Target="../media/image177.emf"/><Relationship Id="rId15" Type="http://schemas.openxmlformats.org/officeDocument/2006/relationships/image" Target="../media/image243.png"/><Relationship Id="rId10" Type="http://schemas.openxmlformats.org/officeDocument/2006/relationships/image" Target="../media/image196.png"/><Relationship Id="rId19" Type="http://schemas.openxmlformats.org/officeDocument/2006/relationships/image" Target="../media/image247.png"/><Relationship Id="rId4" Type="http://schemas.openxmlformats.org/officeDocument/2006/relationships/image" Target="../media/image176.emf"/><Relationship Id="rId9" Type="http://schemas.openxmlformats.org/officeDocument/2006/relationships/image" Target="../media/image195.png"/><Relationship Id="rId14" Type="http://schemas.openxmlformats.org/officeDocument/2006/relationships/image" Target="../media/image242.png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image" Target="../media/image255.png"/><Relationship Id="rId3" Type="http://schemas.openxmlformats.org/officeDocument/2006/relationships/image" Target="../media/image175.emf"/><Relationship Id="rId12" Type="http://schemas.openxmlformats.org/officeDocument/2006/relationships/image" Target="../media/image250.png"/><Relationship Id="rId17" Type="http://schemas.openxmlformats.org/officeDocument/2006/relationships/image" Target="../media/image254.png"/><Relationship Id="rId2" Type="http://schemas.openxmlformats.org/officeDocument/2006/relationships/image" Target="../media/image174.emf"/><Relationship Id="rId16" Type="http://schemas.openxmlformats.org/officeDocument/2006/relationships/image" Target="../media/image253.png"/><Relationship Id="rId20" Type="http://schemas.openxmlformats.org/officeDocument/2006/relationships/image" Target="../media/image1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emf"/><Relationship Id="rId11" Type="http://schemas.openxmlformats.org/officeDocument/2006/relationships/image" Target="../media/image249.png"/><Relationship Id="rId5" Type="http://schemas.openxmlformats.org/officeDocument/2006/relationships/image" Target="../media/image177.emf"/><Relationship Id="rId15" Type="http://schemas.openxmlformats.org/officeDocument/2006/relationships/image" Target="../media/image243.png"/><Relationship Id="rId10" Type="http://schemas.openxmlformats.org/officeDocument/2006/relationships/image" Target="../media/image196.png"/><Relationship Id="rId19" Type="http://schemas.openxmlformats.org/officeDocument/2006/relationships/image" Target="../media/image256.png"/><Relationship Id="rId4" Type="http://schemas.openxmlformats.org/officeDocument/2006/relationships/image" Target="../media/image176.emf"/><Relationship Id="rId9" Type="http://schemas.openxmlformats.org/officeDocument/2006/relationships/image" Target="../media/image195.png"/><Relationship Id="rId14" Type="http://schemas.openxmlformats.org/officeDocument/2006/relationships/image" Target="../media/image252.png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png"/><Relationship Id="rId18" Type="http://schemas.openxmlformats.org/officeDocument/2006/relationships/image" Target="../media/image265.png"/><Relationship Id="rId3" Type="http://schemas.openxmlformats.org/officeDocument/2006/relationships/image" Target="../media/image175.emf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" Type="http://schemas.openxmlformats.org/officeDocument/2006/relationships/image" Target="../media/image174.emf"/><Relationship Id="rId16" Type="http://schemas.openxmlformats.org/officeDocument/2006/relationships/image" Target="../media/image263.png"/><Relationship Id="rId20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emf"/><Relationship Id="rId11" Type="http://schemas.openxmlformats.org/officeDocument/2006/relationships/image" Target="../media/image258.png"/><Relationship Id="rId5" Type="http://schemas.openxmlformats.org/officeDocument/2006/relationships/image" Target="../media/image177.emf"/><Relationship Id="rId15" Type="http://schemas.openxmlformats.org/officeDocument/2006/relationships/image" Target="../media/image262.png"/><Relationship Id="rId10" Type="http://schemas.openxmlformats.org/officeDocument/2006/relationships/image" Target="../media/image196.png"/><Relationship Id="rId19" Type="http://schemas.openxmlformats.org/officeDocument/2006/relationships/image" Target="../media/image256.png"/><Relationship Id="rId4" Type="http://schemas.openxmlformats.org/officeDocument/2006/relationships/image" Target="../media/image176.emf"/><Relationship Id="rId9" Type="http://schemas.openxmlformats.org/officeDocument/2006/relationships/image" Target="../media/image195.png"/><Relationship Id="rId14" Type="http://schemas.openxmlformats.org/officeDocument/2006/relationships/image" Target="../media/image261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8.png"/><Relationship Id="rId3" Type="http://schemas.openxmlformats.org/officeDocument/2006/relationships/image" Target="../media/image175.emf"/><Relationship Id="rId12" Type="http://schemas.openxmlformats.org/officeDocument/2006/relationships/image" Target="../media/image267.png"/><Relationship Id="rId17" Type="http://schemas.openxmlformats.org/officeDocument/2006/relationships/image" Target="../media/image187.emf"/><Relationship Id="rId2" Type="http://schemas.openxmlformats.org/officeDocument/2006/relationships/image" Target="../media/image174.emf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emf"/><Relationship Id="rId11" Type="http://schemas.openxmlformats.org/officeDocument/2006/relationships/image" Target="../media/image258.png"/><Relationship Id="rId5" Type="http://schemas.openxmlformats.org/officeDocument/2006/relationships/image" Target="../media/image177.emf"/><Relationship Id="rId15" Type="http://schemas.openxmlformats.org/officeDocument/2006/relationships/image" Target="../media/image216.png"/><Relationship Id="rId10" Type="http://schemas.openxmlformats.org/officeDocument/2006/relationships/image" Target="../media/image196.png"/><Relationship Id="rId4" Type="http://schemas.openxmlformats.org/officeDocument/2006/relationships/image" Target="../media/image176.emf"/><Relationship Id="rId9" Type="http://schemas.openxmlformats.org/officeDocument/2006/relationships/image" Target="../media/image195.png"/><Relationship Id="rId14" Type="http://schemas.openxmlformats.org/officeDocument/2006/relationships/image" Target="../media/image2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331640" y="4624668"/>
            <a:ext cx="7507560" cy="1036580"/>
          </a:xfrm>
        </p:spPr>
        <p:txBody>
          <a:bodyPr>
            <a:noAutofit/>
          </a:bodyPr>
          <a:lstStyle/>
          <a:p>
            <a:pPr algn="r"/>
            <a:r>
              <a:rPr lang="en-AU" sz="1800" dirty="0">
                <a:solidFill>
                  <a:srgbClr val="990000"/>
                </a:solidFill>
              </a:rPr>
              <a:t>Spatiotemporal Data Management and Analytics</a:t>
            </a:r>
            <a:br>
              <a:rPr lang="en-US" sz="1800" dirty="0"/>
            </a:br>
            <a:r>
              <a:rPr lang="en-US" sz="3200" dirty="0"/>
              <a:t>Path Finding in Road Network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>
                <a:solidFill>
                  <a:srgbClr val="A6A6A6"/>
                </a:solidFill>
              </a:rPr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8" name="Picture 129" descr="UQlogoC_colour_M_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20" y="5661248"/>
            <a:ext cx="2308830" cy="66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ubtitle 6">
            <a:extLst>
              <a:ext uri="{FF2B5EF4-FFF2-40B4-BE49-F238E27FC236}">
                <a16:creationId xmlns:a16="http://schemas.microsoft.com/office/drawing/2014/main" id="{BB0A8B8D-DBE9-7C48-AF07-EBF20BB0D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9832" y="5791200"/>
            <a:ext cx="5779368" cy="520700"/>
          </a:xfr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</a:pPr>
            <a:r>
              <a:rPr lang="en-AU" sz="1800" dirty="0">
                <a:solidFill>
                  <a:srgbClr val="898989"/>
                </a:solidFill>
              </a:rPr>
              <a:t>By Prof Xiaofang Zhou, </a:t>
            </a:r>
            <a:r>
              <a:rPr lang="en-AU" sz="1800" b="1" dirty="0">
                <a:solidFill>
                  <a:srgbClr val="898989"/>
                </a:solidFill>
              </a:rPr>
              <a:t>Dr Lei Li</a:t>
            </a:r>
            <a:r>
              <a:rPr lang="en-AU" sz="1800" dirty="0">
                <a:solidFill>
                  <a:srgbClr val="898989"/>
                </a:solidFill>
              </a:rPr>
              <a:t> and Dr Pingfu Chao</a:t>
            </a:r>
          </a:p>
          <a:p>
            <a:pPr algn="r">
              <a:lnSpc>
                <a:spcPct val="90000"/>
              </a:lnSpc>
            </a:pPr>
            <a:r>
              <a:rPr lang="en-US" sz="1800" dirty="0">
                <a:solidFill>
                  <a:srgbClr val="898989"/>
                </a:solidFill>
              </a:rPr>
              <a:t>University of Queensland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469"/>
    </mc:Choice>
    <mc:Fallback xmlns="">
      <p:transition advTm="3046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7521-270A-5642-ACB7-E4D5F7A2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2A0D9-DF3A-1348-A7FC-70A58C475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53019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Dimensions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Objectives</a:t>
            </a:r>
          </a:p>
          <a:p>
            <a:pPr lvl="2"/>
            <a:r>
              <a:rPr lang="en-US" dirty="0"/>
              <a:t>The main value to minimize</a:t>
            </a:r>
          </a:p>
          <a:p>
            <a:pPr lvl="3"/>
            <a:r>
              <a:rPr lang="en-US" dirty="0"/>
              <a:t>Distance: Static value</a:t>
            </a:r>
          </a:p>
          <a:p>
            <a:pPr lvl="3"/>
            <a:r>
              <a:rPr lang="en-US" dirty="0"/>
              <a:t>Time: Value changes over time</a:t>
            </a:r>
          </a:p>
          <a:p>
            <a:pPr lvl="4"/>
            <a:r>
              <a:rPr lang="en-US" dirty="0"/>
              <a:t>Continuous / Discrete (Timetable)</a:t>
            </a:r>
          </a:p>
          <a:p>
            <a:pPr lvl="4"/>
            <a:r>
              <a:rPr lang="en-US" dirty="0">
                <a:solidFill>
                  <a:srgbClr val="00B0F0"/>
                </a:solidFill>
              </a:rPr>
              <a:t>Departure time</a:t>
            </a:r>
          </a:p>
          <a:p>
            <a:pPr marL="1428750" lvl="5" indent="-285750">
              <a:buFont typeface="Wingdings" panose="05000000000000000000" pitchFamily="2" charset="2"/>
              <a:buChar char="§"/>
            </a:pPr>
            <a:r>
              <a:rPr lang="en-US" sz="1700" dirty="0"/>
              <a:t>Fixed</a:t>
            </a:r>
          </a:p>
          <a:p>
            <a:pPr marL="1428750" lvl="5" indent="-285750">
              <a:buFont typeface="Wingdings" panose="05000000000000000000" pitchFamily="2" charset="2"/>
              <a:buChar char="§"/>
            </a:pPr>
            <a:r>
              <a:rPr lang="en-US" sz="1700" dirty="0"/>
              <a:t>Flexible: Choose the best departure time</a:t>
            </a:r>
          </a:p>
          <a:p>
            <a:pPr lvl="4"/>
            <a:r>
              <a:rPr lang="en-US" dirty="0"/>
              <a:t>Staying</a:t>
            </a:r>
          </a:p>
          <a:p>
            <a:pPr lvl="1"/>
            <a:r>
              <a:rPr lang="en-US" dirty="0">
                <a:solidFill>
                  <a:srgbClr val="FF9900"/>
                </a:solidFill>
              </a:rPr>
              <a:t>Source / Destination Number</a:t>
            </a:r>
          </a:p>
          <a:p>
            <a:pPr lvl="2"/>
            <a:r>
              <a:rPr lang="en-US" dirty="0"/>
              <a:t>Single / Multiple</a:t>
            </a:r>
          </a:p>
          <a:p>
            <a:pPr lvl="2"/>
            <a:r>
              <a:rPr lang="en-US" dirty="0"/>
              <a:t>1-N, N-1, M-N, All-Pair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Objective Numbers</a:t>
            </a:r>
          </a:p>
          <a:p>
            <a:pPr lvl="2"/>
            <a:r>
              <a:rPr lang="en-US" dirty="0"/>
              <a:t>Single</a:t>
            </a:r>
          </a:p>
          <a:p>
            <a:pPr lvl="2"/>
            <a:r>
              <a:rPr lang="en-US" dirty="0"/>
              <a:t>Multiple: Constraints over the main objective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AC8FC-7EDB-0745-A2B9-5D950220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9675"/>
    </mc:Choice>
    <mc:Fallback xmlns="">
      <p:transition advTm="179675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FDC254-9F32-401E-B686-2F8F2D08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4" y="1293993"/>
            <a:ext cx="1952752" cy="377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7FAFE2-12F4-43A8-9A5B-BD648B9E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10" y="1293993"/>
            <a:ext cx="2047240" cy="37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64CF0E-8ABC-4E9A-9C41-67D34902F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484" y="1293993"/>
            <a:ext cx="1929130" cy="377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10267-DDB0-49CA-8985-E6F0D74DA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1293993"/>
            <a:ext cx="2480310" cy="377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7F4BFD-FC71-9340-A9EE-3B8F9C786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00" y="1880273"/>
            <a:ext cx="7556500" cy="47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0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744"/>
    </mc:Choice>
    <mc:Fallback xmlns="">
      <p:transition advTm="43744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05199-4037-49EA-8E72-2A9D36542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313" cy="530195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Correctness</a:t>
                </a:r>
              </a:p>
              <a:p>
                <a:pPr lvl="1"/>
                <a:r>
                  <a:rPr lang="en-US" dirty="0"/>
                  <a:t>For a shortest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altLang="zh-CN" b="0" dirty="0"/>
                  <a:t>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 earliest 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 prove</a:t>
                </a:r>
              </a:p>
              <a:p>
                <a:pPr lvl="3"/>
                <a:r>
                  <a:rPr lang="en-US" dirty="0"/>
                  <a:t>Because it is a shortest path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4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For the sub-path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Latter hop search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Search beyond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covered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dirty="0"/>
                  <a:t>For the sub-path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Latter hop search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4"/>
                <a:r>
                  <a:rPr lang="en-US" dirty="0"/>
                  <a:t>Search before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covered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05199-4037-49EA-8E72-2A9D36542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5301952"/>
              </a:xfrm>
              <a:blipFill>
                <a:blip r:embed="rId4"/>
                <a:stretch>
                  <a:fillRect l="-336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101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BE3F23-4BD1-4332-AA39-CE8CB6B16424}"/>
              </a:ext>
            </a:extLst>
          </p:cNvPr>
          <p:cNvCxnSpPr>
            <a:cxnSpLocks/>
            <a:stCxn id="10" idx="6"/>
            <a:endCxn id="7" idx="2"/>
          </p:cNvCxnSpPr>
          <p:nvPr/>
        </p:nvCxnSpPr>
        <p:spPr>
          <a:xfrm>
            <a:off x="7654958" y="2596354"/>
            <a:ext cx="942454" cy="380171"/>
          </a:xfrm>
          <a:prstGeom prst="curvedConnector3">
            <a:avLst>
              <a:gd name="adj1" fmla="val 6098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08770F1-5E5A-4762-A9AA-FFCE1888253B}"/>
              </a:ext>
            </a:extLst>
          </p:cNvPr>
          <p:cNvSpPr/>
          <p:nvPr/>
        </p:nvSpPr>
        <p:spPr>
          <a:xfrm>
            <a:off x="8597412" y="2926711"/>
            <a:ext cx="99628" cy="99628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177766-3A58-4059-886B-5B1F706B7133}"/>
              </a:ext>
            </a:extLst>
          </p:cNvPr>
          <p:cNvSpPr/>
          <p:nvPr/>
        </p:nvSpPr>
        <p:spPr>
          <a:xfrm>
            <a:off x="7555330" y="2546540"/>
            <a:ext cx="99628" cy="99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EA3ACA-EB1C-4CC3-B9C3-B6E31A0172D3}"/>
                  </a:ext>
                </a:extLst>
              </p:cNvPr>
              <p:cNvSpPr txBox="1"/>
              <p:nvPr/>
            </p:nvSpPr>
            <p:spPr>
              <a:xfrm>
                <a:off x="6550119" y="2313148"/>
                <a:ext cx="439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EA3ACA-EB1C-4CC3-B9C3-B6E31A01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119" y="2313148"/>
                <a:ext cx="439800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334226-A4B1-4D14-9533-3A832205B3FE}"/>
                  </a:ext>
                </a:extLst>
              </p:cNvPr>
              <p:cNvSpPr txBox="1"/>
              <p:nvPr/>
            </p:nvSpPr>
            <p:spPr>
              <a:xfrm>
                <a:off x="8645526" y="2731309"/>
                <a:ext cx="4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334226-A4B1-4D14-9533-3A832205B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526" y="2731309"/>
                <a:ext cx="482247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EA08F6D-5D15-4BBF-8EB7-534B5A149806}"/>
              </a:ext>
            </a:extLst>
          </p:cNvPr>
          <p:cNvSpPr/>
          <p:nvPr/>
        </p:nvSpPr>
        <p:spPr>
          <a:xfrm>
            <a:off x="6057008" y="2760319"/>
            <a:ext cx="99628" cy="9962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54B4D-15B6-4BBF-B264-8169526DE9F6}"/>
                  </a:ext>
                </a:extLst>
              </p:cNvPr>
              <p:cNvSpPr txBox="1"/>
              <p:nvPr/>
            </p:nvSpPr>
            <p:spPr>
              <a:xfrm>
                <a:off x="5877979" y="2362662"/>
                <a:ext cx="472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A54B4D-15B6-4BBF-B264-8169526DE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979" y="2362662"/>
                <a:ext cx="472501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DD8ACF-F704-41B4-BC99-1FC13B5C3753}"/>
              </a:ext>
            </a:extLst>
          </p:cNvPr>
          <p:cNvCxnSpPr>
            <a:cxnSpLocks/>
            <a:stCxn id="14" idx="6"/>
            <a:endCxn id="10" idx="2"/>
          </p:cNvCxnSpPr>
          <p:nvPr/>
        </p:nvCxnSpPr>
        <p:spPr>
          <a:xfrm flipV="1">
            <a:off x="6156636" y="2596354"/>
            <a:ext cx="1398694" cy="213779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15D0A1E-6069-4551-81C5-B8B121A09C84}"/>
              </a:ext>
            </a:extLst>
          </p:cNvPr>
          <p:cNvSpPr/>
          <p:nvPr/>
        </p:nvSpPr>
        <p:spPr>
          <a:xfrm>
            <a:off x="6770900" y="2681495"/>
            <a:ext cx="99628" cy="9962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5CA564-2296-42B1-A5D9-5F6223CB3BD1}"/>
                  </a:ext>
                </a:extLst>
              </p:cNvPr>
              <p:cNvSpPr txBox="1"/>
              <p:nvPr/>
            </p:nvSpPr>
            <p:spPr>
              <a:xfrm>
                <a:off x="7390577" y="2128482"/>
                <a:ext cx="465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5CA564-2296-42B1-A5D9-5F6223CB3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77" y="2128482"/>
                <a:ext cx="4658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82FE77B3-2E0D-4F6E-BEBD-AE5030604D94}"/>
              </a:ext>
            </a:extLst>
          </p:cNvPr>
          <p:cNvSpPr/>
          <p:nvPr/>
        </p:nvSpPr>
        <p:spPr>
          <a:xfrm>
            <a:off x="8128708" y="2665036"/>
            <a:ext cx="99628" cy="9962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C94D4BB-31BB-4606-B4CF-827E66D5A685}"/>
                  </a:ext>
                </a:extLst>
              </p:cNvPr>
              <p:cNvSpPr txBox="1"/>
              <p:nvPr/>
            </p:nvSpPr>
            <p:spPr>
              <a:xfrm>
                <a:off x="8048441" y="2323348"/>
                <a:ext cx="427617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C94D4BB-31BB-4606-B4CF-827E66D5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441" y="2323348"/>
                <a:ext cx="427617" cy="395045"/>
              </a:xfrm>
              <a:prstGeom prst="rect">
                <a:avLst/>
              </a:prstGeom>
              <a:blipFill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5">
            <a:extLst>
              <a:ext uri="{FF2B5EF4-FFF2-40B4-BE49-F238E27FC236}">
                <a16:creationId xmlns:a16="http://schemas.microsoft.com/office/drawing/2014/main" id="{7A1984FE-FA2C-43A5-B7C4-FBEEFFCA9CDB}"/>
              </a:ext>
            </a:extLst>
          </p:cNvPr>
          <p:cNvCxnSpPr>
            <a:cxnSpLocks/>
            <a:stCxn id="43" idx="6"/>
            <a:endCxn id="42" idx="2"/>
          </p:cNvCxnSpPr>
          <p:nvPr/>
        </p:nvCxnSpPr>
        <p:spPr>
          <a:xfrm>
            <a:off x="7673643" y="3568988"/>
            <a:ext cx="942454" cy="380171"/>
          </a:xfrm>
          <a:prstGeom prst="curvedConnector3">
            <a:avLst>
              <a:gd name="adj1" fmla="val 6098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B61FB08-488F-4F87-A648-9F319AE58E58}"/>
              </a:ext>
            </a:extLst>
          </p:cNvPr>
          <p:cNvSpPr/>
          <p:nvPr/>
        </p:nvSpPr>
        <p:spPr>
          <a:xfrm>
            <a:off x="8616097" y="3899345"/>
            <a:ext cx="99628" cy="99628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8D5DC4F-59C5-480F-AE38-982F3987BA83}"/>
              </a:ext>
            </a:extLst>
          </p:cNvPr>
          <p:cNvSpPr/>
          <p:nvPr/>
        </p:nvSpPr>
        <p:spPr>
          <a:xfrm>
            <a:off x="7574015" y="3519174"/>
            <a:ext cx="99628" cy="99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618D760-170C-40CB-97AE-BF22191442EE}"/>
                  </a:ext>
                </a:extLst>
              </p:cNvPr>
              <p:cNvSpPr txBox="1"/>
              <p:nvPr/>
            </p:nvSpPr>
            <p:spPr>
              <a:xfrm>
                <a:off x="6969274" y="3120758"/>
                <a:ext cx="439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618D760-170C-40CB-97AE-BF2219144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274" y="3120758"/>
                <a:ext cx="439800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0AE6D8-71BD-49B7-93EF-0890B45FF36F}"/>
                  </a:ext>
                </a:extLst>
              </p:cNvPr>
              <p:cNvSpPr txBox="1"/>
              <p:nvPr/>
            </p:nvSpPr>
            <p:spPr>
              <a:xfrm>
                <a:off x="8664211" y="3703943"/>
                <a:ext cx="4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0AE6D8-71BD-49B7-93EF-0890B45F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211" y="3703943"/>
                <a:ext cx="482247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ADD38125-41B9-4579-8005-AC43126F6BEB}"/>
              </a:ext>
            </a:extLst>
          </p:cNvPr>
          <p:cNvSpPr/>
          <p:nvPr/>
        </p:nvSpPr>
        <p:spPr>
          <a:xfrm>
            <a:off x="6075693" y="3732953"/>
            <a:ext cx="99628" cy="9962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50E953-5CAE-4369-8961-DF702C239928}"/>
                  </a:ext>
                </a:extLst>
              </p:cNvPr>
              <p:cNvSpPr txBox="1"/>
              <p:nvPr/>
            </p:nvSpPr>
            <p:spPr>
              <a:xfrm>
                <a:off x="5896664" y="3335296"/>
                <a:ext cx="472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50E953-5CAE-4369-8961-DF702C239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664" y="3335296"/>
                <a:ext cx="4725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15">
            <a:extLst>
              <a:ext uri="{FF2B5EF4-FFF2-40B4-BE49-F238E27FC236}">
                <a16:creationId xmlns:a16="http://schemas.microsoft.com/office/drawing/2014/main" id="{26F087EC-C81F-4B63-89CF-9F2D70CB5CDF}"/>
              </a:ext>
            </a:extLst>
          </p:cNvPr>
          <p:cNvCxnSpPr>
            <a:cxnSpLocks/>
            <a:stCxn id="46" idx="6"/>
            <a:endCxn id="43" idx="2"/>
          </p:cNvCxnSpPr>
          <p:nvPr/>
        </p:nvCxnSpPr>
        <p:spPr>
          <a:xfrm flipV="1">
            <a:off x="6175321" y="3568988"/>
            <a:ext cx="1398694" cy="213779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16C4D60-4133-4BFF-B3DC-BAAC228D4C0A}"/>
              </a:ext>
            </a:extLst>
          </p:cNvPr>
          <p:cNvSpPr/>
          <p:nvPr/>
        </p:nvSpPr>
        <p:spPr>
          <a:xfrm>
            <a:off x="7169425" y="3536752"/>
            <a:ext cx="99628" cy="9962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E3AF6-7955-47AB-9480-70CF68BDD3E5}"/>
                  </a:ext>
                </a:extLst>
              </p:cNvPr>
              <p:cNvSpPr txBox="1"/>
              <p:nvPr/>
            </p:nvSpPr>
            <p:spPr>
              <a:xfrm>
                <a:off x="7409262" y="3101116"/>
                <a:ext cx="465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E3AF6-7955-47AB-9480-70CF68BDD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262" y="3101116"/>
                <a:ext cx="4658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08F00B51-8C74-4ECE-AEB0-0481B9111F32}"/>
              </a:ext>
            </a:extLst>
          </p:cNvPr>
          <p:cNvSpPr/>
          <p:nvPr/>
        </p:nvSpPr>
        <p:spPr>
          <a:xfrm>
            <a:off x="7888627" y="3536752"/>
            <a:ext cx="99628" cy="9962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20F3D71-3BC2-41BD-B280-DB21FE255D9A}"/>
                  </a:ext>
                </a:extLst>
              </p:cNvPr>
              <p:cNvSpPr txBox="1"/>
              <p:nvPr/>
            </p:nvSpPr>
            <p:spPr>
              <a:xfrm>
                <a:off x="7736218" y="3123725"/>
                <a:ext cx="427617" cy="395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20F3D71-3BC2-41BD-B280-DB21FE255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218" y="3123725"/>
                <a:ext cx="427617" cy="395045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7C1BDAB-0F5B-43EA-97C4-8CEA09B0FA6C}"/>
                  </a:ext>
                </a:extLst>
              </p:cNvPr>
              <p:cNvSpPr txBox="1"/>
              <p:nvPr/>
            </p:nvSpPr>
            <p:spPr>
              <a:xfrm>
                <a:off x="6441178" y="3285782"/>
                <a:ext cx="443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7C1BDAB-0F5B-43EA-97C4-8CEA09B0F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178" y="3285782"/>
                <a:ext cx="44345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72177073-0602-4937-ACED-5A377E3847EB}"/>
              </a:ext>
            </a:extLst>
          </p:cNvPr>
          <p:cNvSpPr/>
          <p:nvPr/>
        </p:nvSpPr>
        <p:spPr>
          <a:xfrm>
            <a:off x="6613091" y="3687817"/>
            <a:ext cx="99628" cy="99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FF0F1D6-4B01-4BAF-8EF2-B6131F8A3F7F}"/>
              </a:ext>
            </a:extLst>
          </p:cNvPr>
          <p:cNvSpPr/>
          <p:nvPr/>
        </p:nvSpPr>
        <p:spPr>
          <a:xfrm rot="15859140">
            <a:off x="6596875" y="3392142"/>
            <a:ext cx="253751" cy="1111259"/>
          </a:xfrm>
          <a:prstGeom prst="leftBrace">
            <a:avLst>
              <a:gd name="adj1" fmla="val 59827"/>
              <a:gd name="adj2" fmla="val 5212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41A23F3-95C4-4651-82B4-D50E3DFB4261}"/>
              </a:ext>
            </a:extLst>
          </p:cNvPr>
          <p:cNvSpPr/>
          <p:nvPr/>
        </p:nvSpPr>
        <p:spPr>
          <a:xfrm>
            <a:off x="8215608" y="3732953"/>
            <a:ext cx="99628" cy="99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141C6A4-43DD-4A4D-BF5E-2926B26B9A29}"/>
                  </a:ext>
                </a:extLst>
              </p:cNvPr>
              <p:cNvSpPr txBox="1"/>
              <p:nvPr/>
            </p:nvSpPr>
            <p:spPr>
              <a:xfrm>
                <a:off x="8128429" y="3395262"/>
                <a:ext cx="502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141C6A4-43DD-4A4D-BF5E-2926B26B9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429" y="3395262"/>
                <a:ext cx="50276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Left Brace 57">
            <a:extLst>
              <a:ext uri="{FF2B5EF4-FFF2-40B4-BE49-F238E27FC236}">
                <a16:creationId xmlns:a16="http://schemas.microsoft.com/office/drawing/2014/main" id="{FD37E40A-025E-48CD-BA08-26F59B2563AB}"/>
              </a:ext>
            </a:extLst>
          </p:cNvPr>
          <p:cNvSpPr/>
          <p:nvPr/>
        </p:nvSpPr>
        <p:spPr>
          <a:xfrm rot="17765246">
            <a:off x="8088733" y="3596114"/>
            <a:ext cx="253751" cy="861549"/>
          </a:xfrm>
          <a:prstGeom prst="leftBrace">
            <a:avLst>
              <a:gd name="adj1" fmla="val 59827"/>
              <a:gd name="adj2" fmla="val 5212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5186"/>
    </mc:Choice>
    <mc:Fallback xmlns="">
      <p:transition advTm="45186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5199-4037-49EA-8E72-2A9D3654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answer the path query with 2 Hop?</a:t>
            </a:r>
          </a:p>
          <a:p>
            <a:pPr lvl="1"/>
            <a:r>
              <a:rPr lang="en-US" dirty="0"/>
              <a:t>Hint: </a:t>
            </a:r>
          </a:p>
          <a:p>
            <a:pPr lvl="2"/>
            <a:r>
              <a:rPr lang="en-US" dirty="0"/>
              <a:t>Also stores the previous vertex along with the hop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31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558"/>
    </mc:Choice>
    <mc:Fallback xmlns="">
      <p:transition advTm="17558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52C8-0700-9F4E-AC1B-6C3EB088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CB772-E5D3-7247-87C8-9333894EE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8645526" cy="4953000"/>
              </a:xfrm>
            </p:spPr>
            <p:txBody>
              <a:bodyPr/>
              <a:lstStyle/>
              <a:p>
                <a:r>
                  <a:rPr lang="en-US" dirty="0"/>
                  <a:t>Vertices has an order in CH and 2 Hop</a:t>
                </a:r>
              </a:p>
              <a:p>
                <a:r>
                  <a:rPr lang="en-US" dirty="0"/>
                  <a:t>After processing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its info is incorporated in the index</a:t>
                </a:r>
              </a:p>
              <a:p>
                <a:pPr lvl="1"/>
                <a:r>
                  <a:rPr lang="en-US" dirty="0"/>
                  <a:t>CH: Shortcuts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neighbors are created</a:t>
                </a:r>
              </a:p>
              <a:p>
                <a:pPr lvl="2"/>
                <a:r>
                  <a:rPr lang="en-US" dirty="0"/>
                  <a:t>Contract important vertices earlier</a:t>
                </a:r>
              </a:p>
              <a:p>
                <a:pPr lvl="1"/>
                <a:r>
                  <a:rPr lang="en-US" dirty="0"/>
                  <a:t>2 Hop: labels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created</a:t>
                </a:r>
              </a:p>
              <a:p>
                <a:pPr lvl="2"/>
                <a:r>
                  <a:rPr lang="en-US" dirty="0"/>
                  <a:t>Search from important vertices earlier</a:t>
                </a:r>
              </a:p>
              <a:p>
                <a:r>
                  <a:rPr lang="en-US" dirty="0"/>
                  <a:t>Different orders could affect the index size and performance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CB772-E5D3-7247-87C8-9333894EE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645526" cy="4953000"/>
              </a:xfrm>
              <a:blipFill>
                <a:blip r:embed="rId4"/>
                <a:stretch>
                  <a:fillRect l="-293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4635-629F-7446-8775-1C90B876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103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7A6C3B0-AA6A-BA44-85C1-ECF146D1D877}"/>
              </a:ext>
            </a:extLst>
          </p:cNvPr>
          <p:cNvGrpSpPr/>
          <p:nvPr/>
        </p:nvGrpSpPr>
        <p:grpSpPr>
          <a:xfrm>
            <a:off x="410590" y="4562738"/>
            <a:ext cx="4148118" cy="2144573"/>
            <a:chOff x="3553204" y="3904191"/>
            <a:chExt cx="5353521" cy="2460497"/>
          </a:xfrm>
        </p:grpSpPr>
        <p:cxnSp>
          <p:nvCxnSpPr>
            <p:cNvPr id="5" name="Line Original 2-6">
              <a:extLst>
                <a:ext uri="{FF2B5EF4-FFF2-40B4-BE49-F238E27FC236}">
                  <a16:creationId xmlns:a16="http://schemas.microsoft.com/office/drawing/2014/main" id="{62644F3B-D359-D942-A5EA-99812560E690}"/>
                </a:ext>
              </a:extLst>
            </p:cNvPr>
            <p:cNvCxnSpPr>
              <a:cxnSpLocks/>
              <a:stCxn id="8" idx="3"/>
              <a:endCxn id="6" idx="0"/>
            </p:cNvCxnSpPr>
            <p:nvPr/>
          </p:nvCxnSpPr>
          <p:spPr>
            <a:xfrm flipH="1">
              <a:off x="3732955" y="4235822"/>
              <a:ext cx="820225" cy="140058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6" name="椭圆 68">
              <a:extLst>
                <a:ext uri="{FF2B5EF4-FFF2-40B4-BE49-F238E27FC236}">
                  <a16:creationId xmlns:a16="http://schemas.microsoft.com/office/drawing/2014/main" id="{4FFCC3D7-8A9B-AE43-8065-9F4E2E598D98}"/>
                </a:ext>
              </a:extLst>
            </p:cNvPr>
            <p:cNvSpPr/>
            <p:nvPr/>
          </p:nvSpPr>
          <p:spPr>
            <a:xfrm>
              <a:off x="3553204" y="5636404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文本框 69">
              <a:extLst>
                <a:ext uri="{FF2B5EF4-FFF2-40B4-BE49-F238E27FC236}">
                  <a16:creationId xmlns:a16="http://schemas.microsoft.com/office/drawing/2014/main" id="{9263418A-7601-FD4D-8D30-9C212AF63EC7}"/>
                </a:ext>
              </a:extLst>
            </p:cNvPr>
            <p:cNvSpPr txBox="1"/>
            <p:nvPr/>
          </p:nvSpPr>
          <p:spPr>
            <a:xfrm>
              <a:off x="3590690" y="5602164"/>
              <a:ext cx="156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2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" name="椭圆 70">
              <a:extLst>
                <a:ext uri="{FF2B5EF4-FFF2-40B4-BE49-F238E27FC236}">
                  <a16:creationId xmlns:a16="http://schemas.microsoft.com/office/drawing/2014/main" id="{3C378EE8-3D87-B348-B5BD-53083CF486B4}"/>
                </a:ext>
              </a:extLst>
            </p:cNvPr>
            <p:cNvSpPr/>
            <p:nvPr/>
          </p:nvSpPr>
          <p:spPr>
            <a:xfrm>
              <a:off x="4500532" y="3952757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文本框 71">
              <a:extLst>
                <a:ext uri="{FF2B5EF4-FFF2-40B4-BE49-F238E27FC236}">
                  <a16:creationId xmlns:a16="http://schemas.microsoft.com/office/drawing/2014/main" id="{1CFED51D-6857-5A4B-873C-2DF13AF9037D}"/>
                </a:ext>
              </a:extLst>
            </p:cNvPr>
            <p:cNvSpPr txBox="1"/>
            <p:nvPr/>
          </p:nvSpPr>
          <p:spPr>
            <a:xfrm>
              <a:off x="4516570" y="3904191"/>
              <a:ext cx="176793" cy="35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6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" name="椭圆 72">
              <a:extLst>
                <a:ext uri="{FF2B5EF4-FFF2-40B4-BE49-F238E27FC236}">
                  <a16:creationId xmlns:a16="http://schemas.microsoft.com/office/drawing/2014/main" id="{E5823CE5-AD05-D048-AF75-5FF7ACB00FDD}"/>
                </a:ext>
              </a:extLst>
            </p:cNvPr>
            <p:cNvSpPr/>
            <p:nvPr/>
          </p:nvSpPr>
          <p:spPr>
            <a:xfrm>
              <a:off x="5457676" y="6033057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文本框 73">
              <a:extLst>
                <a:ext uri="{FF2B5EF4-FFF2-40B4-BE49-F238E27FC236}">
                  <a16:creationId xmlns:a16="http://schemas.microsoft.com/office/drawing/2014/main" id="{8D565FD1-24EE-5443-A33E-D21A7F3C42CF}"/>
                </a:ext>
              </a:extLst>
            </p:cNvPr>
            <p:cNvSpPr txBox="1"/>
            <p:nvPr/>
          </p:nvSpPr>
          <p:spPr>
            <a:xfrm>
              <a:off x="5481645" y="6006750"/>
              <a:ext cx="176793" cy="35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1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2" name="椭圆 74">
              <a:extLst>
                <a:ext uri="{FF2B5EF4-FFF2-40B4-BE49-F238E27FC236}">
                  <a16:creationId xmlns:a16="http://schemas.microsoft.com/office/drawing/2014/main" id="{AA2B54EE-7175-BA40-81A0-CBA61CFABEB2}"/>
                </a:ext>
              </a:extLst>
            </p:cNvPr>
            <p:cNvSpPr/>
            <p:nvPr/>
          </p:nvSpPr>
          <p:spPr>
            <a:xfrm>
              <a:off x="6541025" y="4899743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文本框 75">
              <a:extLst>
                <a:ext uri="{FF2B5EF4-FFF2-40B4-BE49-F238E27FC236}">
                  <a16:creationId xmlns:a16="http://schemas.microsoft.com/office/drawing/2014/main" id="{981A5C00-71AE-0444-AB1C-DDA56D7CC631}"/>
                </a:ext>
              </a:extLst>
            </p:cNvPr>
            <p:cNvSpPr txBox="1"/>
            <p:nvPr/>
          </p:nvSpPr>
          <p:spPr>
            <a:xfrm>
              <a:off x="6579310" y="4873434"/>
              <a:ext cx="176793" cy="35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4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4" name="椭圆 76">
              <a:extLst>
                <a:ext uri="{FF2B5EF4-FFF2-40B4-BE49-F238E27FC236}">
                  <a16:creationId xmlns:a16="http://schemas.microsoft.com/office/drawing/2014/main" id="{E0F1333D-0A62-E84C-B8CD-645284497155}"/>
                </a:ext>
              </a:extLst>
            </p:cNvPr>
            <p:cNvSpPr/>
            <p:nvPr/>
          </p:nvSpPr>
          <p:spPr>
            <a:xfrm>
              <a:off x="7616520" y="5367713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文本框 77">
              <a:extLst>
                <a:ext uri="{FF2B5EF4-FFF2-40B4-BE49-F238E27FC236}">
                  <a16:creationId xmlns:a16="http://schemas.microsoft.com/office/drawing/2014/main" id="{7CC99722-794D-C84E-9F47-5799C1089995}"/>
                </a:ext>
              </a:extLst>
            </p:cNvPr>
            <p:cNvSpPr txBox="1"/>
            <p:nvPr/>
          </p:nvSpPr>
          <p:spPr>
            <a:xfrm>
              <a:off x="7654804" y="5341406"/>
              <a:ext cx="176793" cy="35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3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6" name="椭圆 78">
              <a:extLst>
                <a:ext uri="{FF2B5EF4-FFF2-40B4-BE49-F238E27FC236}">
                  <a16:creationId xmlns:a16="http://schemas.microsoft.com/office/drawing/2014/main" id="{69C1709D-6AD7-264B-9D38-84C41DD1F79D}"/>
                </a:ext>
              </a:extLst>
            </p:cNvPr>
            <p:cNvSpPr/>
            <p:nvPr/>
          </p:nvSpPr>
          <p:spPr>
            <a:xfrm>
              <a:off x="8547224" y="4245825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文本框 79">
              <a:extLst>
                <a:ext uri="{FF2B5EF4-FFF2-40B4-BE49-F238E27FC236}">
                  <a16:creationId xmlns:a16="http://schemas.microsoft.com/office/drawing/2014/main" id="{8CC03A3F-010A-5746-8474-A3EEF2D41A21}"/>
                </a:ext>
              </a:extLst>
            </p:cNvPr>
            <p:cNvSpPr txBox="1"/>
            <p:nvPr/>
          </p:nvSpPr>
          <p:spPr>
            <a:xfrm>
              <a:off x="8575606" y="4217543"/>
              <a:ext cx="176793" cy="35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5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19" name="直接连接符 92">
              <a:extLst>
                <a:ext uri="{FF2B5EF4-FFF2-40B4-BE49-F238E27FC236}">
                  <a16:creationId xmlns:a16="http://schemas.microsoft.com/office/drawing/2014/main" id="{2FCE79EF-CB88-1345-B160-10B2A6F058B4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4807385" y="4235822"/>
              <a:ext cx="830042" cy="1797235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0" name="直接连接符 94">
              <a:extLst>
                <a:ext uri="{FF2B5EF4-FFF2-40B4-BE49-F238E27FC236}">
                  <a16:creationId xmlns:a16="http://schemas.microsoft.com/office/drawing/2014/main" id="{36788AC2-FCE4-E34F-AACD-1D995B5CD0FB}"/>
                </a:ext>
              </a:extLst>
            </p:cNvPr>
            <p:cNvCxnSpPr>
              <a:cxnSpLocks/>
              <a:stCxn id="10" idx="7"/>
              <a:endCxn id="12" idx="3"/>
            </p:cNvCxnSpPr>
            <p:nvPr/>
          </p:nvCxnSpPr>
          <p:spPr>
            <a:xfrm flipV="1">
              <a:off x="5764529" y="5182808"/>
              <a:ext cx="829143" cy="898815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" name="直接连接符 96">
              <a:extLst>
                <a:ext uri="{FF2B5EF4-FFF2-40B4-BE49-F238E27FC236}">
                  <a16:creationId xmlns:a16="http://schemas.microsoft.com/office/drawing/2014/main" id="{B701EFCE-28F5-0444-AF39-F51BD46E4FBA}"/>
                </a:ext>
              </a:extLst>
            </p:cNvPr>
            <p:cNvCxnSpPr>
              <a:cxnSpLocks/>
              <a:stCxn id="12" idx="6"/>
              <a:endCxn id="14" idx="1"/>
            </p:cNvCxnSpPr>
            <p:nvPr/>
          </p:nvCxnSpPr>
          <p:spPr>
            <a:xfrm>
              <a:off x="6900525" y="5065559"/>
              <a:ext cx="768642" cy="35072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2" name="直接连接符 98">
              <a:extLst>
                <a:ext uri="{FF2B5EF4-FFF2-40B4-BE49-F238E27FC236}">
                  <a16:creationId xmlns:a16="http://schemas.microsoft.com/office/drawing/2014/main" id="{979D3385-3B17-074B-9258-15FD4C6A1586}"/>
                </a:ext>
              </a:extLst>
            </p:cNvPr>
            <p:cNvCxnSpPr>
              <a:cxnSpLocks/>
              <a:stCxn id="14" idx="7"/>
              <a:endCxn id="16" idx="4"/>
            </p:cNvCxnSpPr>
            <p:nvPr/>
          </p:nvCxnSpPr>
          <p:spPr>
            <a:xfrm flipV="1">
              <a:off x="7923373" y="4577456"/>
              <a:ext cx="803603" cy="838823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23" name="文本框 111">
              <a:extLst>
                <a:ext uri="{FF2B5EF4-FFF2-40B4-BE49-F238E27FC236}">
                  <a16:creationId xmlns:a16="http://schemas.microsoft.com/office/drawing/2014/main" id="{988F0570-B77C-1D48-8602-16CC0D483B8D}"/>
                </a:ext>
              </a:extLst>
            </p:cNvPr>
            <p:cNvSpPr txBox="1"/>
            <p:nvPr/>
          </p:nvSpPr>
          <p:spPr>
            <a:xfrm>
              <a:off x="3873579" y="4747231"/>
              <a:ext cx="51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" name="文本框 112">
              <a:extLst>
                <a:ext uri="{FF2B5EF4-FFF2-40B4-BE49-F238E27FC236}">
                  <a16:creationId xmlns:a16="http://schemas.microsoft.com/office/drawing/2014/main" id="{156A81E3-1368-DC45-9B2D-F0562C740776}"/>
                </a:ext>
              </a:extLst>
            </p:cNvPr>
            <p:cNvSpPr txBox="1"/>
            <p:nvPr/>
          </p:nvSpPr>
          <p:spPr>
            <a:xfrm>
              <a:off x="4955280" y="5183047"/>
              <a:ext cx="51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3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" name="文本框 113">
              <a:extLst>
                <a:ext uri="{FF2B5EF4-FFF2-40B4-BE49-F238E27FC236}">
                  <a16:creationId xmlns:a16="http://schemas.microsoft.com/office/drawing/2014/main" id="{6658DAA2-7A5B-AA44-BEB3-97FDDCFDCF2C}"/>
                </a:ext>
              </a:extLst>
            </p:cNvPr>
            <p:cNvSpPr txBox="1"/>
            <p:nvPr/>
          </p:nvSpPr>
          <p:spPr>
            <a:xfrm>
              <a:off x="5983027" y="5329962"/>
              <a:ext cx="36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" name="文本框 114">
              <a:extLst>
                <a:ext uri="{FF2B5EF4-FFF2-40B4-BE49-F238E27FC236}">
                  <a16:creationId xmlns:a16="http://schemas.microsoft.com/office/drawing/2014/main" id="{C0E3B5D2-3039-2B4B-A455-A7CFD82447C7}"/>
                </a:ext>
              </a:extLst>
            </p:cNvPr>
            <p:cNvSpPr txBox="1"/>
            <p:nvPr/>
          </p:nvSpPr>
          <p:spPr>
            <a:xfrm>
              <a:off x="8275301" y="4932903"/>
              <a:ext cx="51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" name="文本框 115">
              <a:extLst>
                <a:ext uri="{FF2B5EF4-FFF2-40B4-BE49-F238E27FC236}">
                  <a16:creationId xmlns:a16="http://schemas.microsoft.com/office/drawing/2014/main" id="{BA9D8DC9-8B23-A64F-AD38-ED90E8B40405}"/>
                </a:ext>
              </a:extLst>
            </p:cNvPr>
            <p:cNvSpPr txBox="1"/>
            <p:nvPr/>
          </p:nvSpPr>
          <p:spPr>
            <a:xfrm>
              <a:off x="7146987" y="5240919"/>
              <a:ext cx="51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DBFF48-187F-0347-B181-F7435CAFD786}"/>
                </a:ext>
              </a:extLst>
            </p:cNvPr>
            <p:cNvGrpSpPr/>
            <p:nvPr/>
          </p:nvGrpSpPr>
          <p:grpSpPr>
            <a:xfrm>
              <a:off x="4860032" y="4118573"/>
              <a:ext cx="1733640" cy="829736"/>
              <a:chOff x="4860033" y="4118573"/>
              <a:chExt cx="1733640" cy="829736"/>
            </a:xfrm>
          </p:grpSpPr>
          <p:cxnSp>
            <p:nvCxnSpPr>
              <p:cNvPr id="29" name="直接连接符 100">
                <a:extLst>
                  <a:ext uri="{FF2B5EF4-FFF2-40B4-BE49-F238E27FC236}">
                    <a16:creationId xmlns:a16="http://schemas.microsoft.com/office/drawing/2014/main" id="{4A66AB90-36EC-1F41-9A26-BE70633CD3B7}"/>
                  </a:ext>
                </a:extLst>
              </p:cNvPr>
              <p:cNvCxnSpPr>
                <a:stCxn id="8" idx="6"/>
                <a:endCxn id="12" idx="1"/>
              </p:cNvCxnSpPr>
              <p:nvPr/>
            </p:nvCxnSpPr>
            <p:spPr>
              <a:xfrm>
                <a:off x="4860033" y="4118573"/>
                <a:ext cx="1733640" cy="829736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0" name="文本框 116">
                <a:extLst>
                  <a:ext uri="{FF2B5EF4-FFF2-40B4-BE49-F238E27FC236}">
                    <a16:creationId xmlns:a16="http://schemas.microsoft.com/office/drawing/2014/main" id="{CADA4A6F-C678-FA4E-A555-E24BBFAD1200}"/>
                  </a:ext>
                </a:extLst>
              </p:cNvPr>
              <p:cNvSpPr txBox="1"/>
              <p:nvPr/>
            </p:nvSpPr>
            <p:spPr>
              <a:xfrm>
                <a:off x="5991034" y="4365641"/>
                <a:ext cx="516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5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A71E9B-2922-EE4D-B471-08EEDD81F83F}"/>
                </a:ext>
              </a:extLst>
            </p:cNvPr>
            <p:cNvGrpSpPr/>
            <p:nvPr/>
          </p:nvGrpSpPr>
          <p:grpSpPr>
            <a:xfrm>
              <a:off x="6847878" y="4461778"/>
              <a:ext cx="1751994" cy="486531"/>
              <a:chOff x="6847878" y="4461778"/>
              <a:chExt cx="1751994" cy="486531"/>
            </a:xfrm>
          </p:grpSpPr>
          <p:cxnSp>
            <p:nvCxnSpPr>
              <p:cNvPr id="32" name="直接连接符 102">
                <a:extLst>
                  <a:ext uri="{FF2B5EF4-FFF2-40B4-BE49-F238E27FC236}">
                    <a16:creationId xmlns:a16="http://schemas.microsoft.com/office/drawing/2014/main" id="{48565FC3-53FE-B546-9DC9-30EEBC37752E}"/>
                  </a:ext>
                </a:extLst>
              </p:cNvPr>
              <p:cNvCxnSpPr>
                <a:cxnSpLocks/>
                <a:stCxn id="12" idx="7"/>
                <a:endCxn id="16" idx="3"/>
              </p:cNvCxnSpPr>
              <p:nvPr/>
            </p:nvCxnSpPr>
            <p:spPr>
              <a:xfrm flipV="1">
                <a:off x="6847878" y="4528890"/>
                <a:ext cx="1751994" cy="419419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3" name="文本框 117">
                <a:extLst>
                  <a:ext uri="{FF2B5EF4-FFF2-40B4-BE49-F238E27FC236}">
                    <a16:creationId xmlns:a16="http://schemas.microsoft.com/office/drawing/2014/main" id="{1B32FDD0-0A4A-4D48-9551-06156CFFC787}"/>
                  </a:ext>
                </a:extLst>
              </p:cNvPr>
              <p:cNvSpPr txBox="1"/>
              <p:nvPr/>
            </p:nvSpPr>
            <p:spPr>
              <a:xfrm>
                <a:off x="7620014" y="4461778"/>
                <a:ext cx="516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3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51E97F0-A1BE-6E47-B4F3-1C6CBC2B75C0}"/>
                </a:ext>
              </a:extLst>
            </p:cNvPr>
            <p:cNvGrpSpPr/>
            <p:nvPr/>
          </p:nvGrpSpPr>
          <p:grpSpPr>
            <a:xfrm>
              <a:off x="4839439" y="3937811"/>
              <a:ext cx="3715573" cy="465342"/>
              <a:chOff x="4880627" y="3931170"/>
              <a:chExt cx="3715573" cy="465342"/>
            </a:xfrm>
          </p:grpSpPr>
          <p:cxnSp>
            <p:nvCxnSpPr>
              <p:cNvPr id="35" name="直接连接符 102">
                <a:extLst>
                  <a:ext uri="{FF2B5EF4-FFF2-40B4-BE49-F238E27FC236}">
                    <a16:creationId xmlns:a16="http://schemas.microsoft.com/office/drawing/2014/main" id="{3979DD4B-8BD1-C944-9409-7DC30689B651}"/>
                  </a:ext>
                </a:extLst>
              </p:cNvPr>
              <p:cNvCxnSpPr>
                <a:cxnSpLocks/>
                <a:stCxn id="8" idx="6"/>
                <a:endCxn id="17" idx="1"/>
              </p:cNvCxnSpPr>
              <p:nvPr/>
            </p:nvCxnSpPr>
            <p:spPr>
              <a:xfrm>
                <a:off x="4880627" y="4118573"/>
                <a:ext cx="3715573" cy="277939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6" name="文本框 118">
                <a:extLst>
                  <a:ext uri="{FF2B5EF4-FFF2-40B4-BE49-F238E27FC236}">
                    <a16:creationId xmlns:a16="http://schemas.microsoft.com/office/drawing/2014/main" id="{F7E61905-3F26-BA44-AF72-3C8C9AC4E4BB}"/>
                  </a:ext>
                </a:extLst>
              </p:cNvPr>
              <p:cNvSpPr txBox="1"/>
              <p:nvPr/>
            </p:nvSpPr>
            <p:spPr>
              <a:xfrm>
                <a:off x="6892854" y="3931170"/>
                <a:ext cx="516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8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F13BBE7-9E8D-6245-A21F-57652D1076FF}"/>
              </a:ext>
            </a:extLst>
          </p:cNvPr>
          <p:cNvGrpSpPr/>
          <p:nvPr/>
        </p:nvGrpSpPr>
        <p:grpSpPr>
          <a:xfrm>
            <a:off x="4833056" y="4526679"/>
            <a:ext cx="4026782" cy="2096618"/>
            <a:chOff x="1619672" y="4047084"/>
            <a:chExt cx="4319941" cy="220973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731FB64-6B0F-FC4C-A6B9-AD6FBD09891D}"/>
                </a:ext>
              </a:extLst>
            </p:cNvPr>
            <p:cNvGrpSpPr/>
            <p:nvPr/>
          </p:nvGrpSpPr>
          <p:grpSpPr>
            <a:xfrm>
              <a:off x="1619672" y="5856705"/>
              <a:ext cx="359501" cy="400110"/>
              <a:chOff x="1923479" y="5094181"/>
              <a:chExt cx="359501" cy="400110"/>
            </a:xfrm>
          </p:grpSpPr>
          <p:sp>
            <p:nvSpPr>
              <p:cNvPr id="118" name="椭圆 68">
                <a:extLst>
                  <a:ext uri="{FF2B5EF4-FFF2-40B4-BE49-F238E27FC236}">
                    <a16:creationId xmlns:a16="http://schemas.microsoft.com/office/drawing/2014/main" id="{4B5FF6B3-E0A2-8A45-B7FB-6C5BC74990B5}"/>
                  </a:ext>
                </a:extLst>
              </p:cNvPr>
              <p:cNvSpPr/>
              <p:nvPr/>
            </p:nvSpPr>
            <p:spPr>
              <a:xfrm>
                <a:off x="1923479" y="5128421"/>
                <a:ext cx="359501" cy="331631"/>
              </a:xfrm>
              <a:prstGeom prst="ellipse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" name="文本框 69">
                <a:extLst>
                  <a:ext uri="{FF2B5EF4-FFF2-40B4-BE49-F238E27FC236}">
                    <a16:creationId xmlns:a16="http://schemas.microsoft.com/office/drawing/2014/main" id="{61B2B351-2025-404B-89FE-F3AB049BB9FD}"/>
                  </a:ext>
                </a:extLst>
              </p:cNvPr>
              <p:cNvSpPr txBox="1"/>
              <p:nvPr/>
            </p:nvSpPr>
            <p:spPr>
              <a:xfrm>
                <a:off x="1960965" y="5094181"/>
                <a:ext cx="1568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2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EFDA5A0-51DC-AC45-9A34-5441A62B080D}"/>
                </a:ext>
              </a:extLst>
            </p:cNvPr>
            <p:cNvGrpSpPr/>
            <p:nvPr/>
          </p:nvGrpSpPr>
          <p:grpSpPr>
            <a:xfrm>
              <a:off x="2243854" y="5297539"/>
              <a:ext cx="359501" cy="380197"/>
              <a:chOff x="2870807" y="3396208"/>
              <a:chExt cx="359501" cy="380197"/>
            </a:xfrm>
          </p:grpSpPr>
          <p:sp>
            <p:nvSpPr>
              <p:cNvPr id="116" name="椭圆 70">
                <a:extLst>
                  <a:ext uri="{FF2B5EF4-FFF2-40B4-BE49-F238E27FC236}">
                    <a16:creationId xmlns:a16="http://schemas.microsoft.com/office/drawing/2014/main" id="{213AB535-19CA-F647-8A54-033244452D14}"/>
                  </a:ext>
                </a:extLst>
              </p:cNvPr>
              <p:cNvSpPr/>
              <p:nvPr/>
            </p:nvSpPr>
            <p:spPr>
              <a:xfrm>
                <a:off x="2870807" y="3444774"/>
                <a:ext cx="359501" cy="331631"/>
              </a:xfrm>
              <a:prstGeom prst="ellipse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" name="文本框 71">
                <a:extLst>
                  <a:ext uri="{FF2B5EF4-FFF2-40B4-BE49-F238E27FC236}">
                    <a16:creationId xmlns:a16="http://schemas.microsoft.com/office/drawing/2014/main" id="{72938823-4E23-B440-A632-0E9CB0D92D42}"/>
                  </a:ext>
                </a:extLst>
              </p:cNvPr>
              <p:cNvSpPr txBox="1"/>
              <p:nvPr/>
            </p:nvSpPr>
            <p:spPr>
              <a:xfrm>
                <a:off x="2886845" y="3396208"/>
                <a:ext cx="176793" cy="357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6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34D3379-D5EE-8142-9DAC-F795C0A650DB}"/>
                </a:ext>
              </a:extLst>
            </p:cNvPr>
            <p:cNvGrpSpPr/>
            <p:nvPr/>
          </p:nvGrpSpPr>
          <p:grpSpPr>
            <a:xfrm>
              <a:off x="3163646" y="5061541"/>
              <a:ext cx="359501" cy="357938"/>
              <a:chOff x="3827951" y="5498767"/>
              <a:chExt cx="359501" cy="357938"/>
            </a:xfrm>
          </p:grpSpPr>
          <p:sp>
            <p:nvSpPr>
              <p:cNvPr id="114" name="椭圆 72">
                <a:extLst>
                  <a:ext uri="{FF2B5EF4-FFF2-40B4-BE49-F238E27FC236}">
                    <a16:creationId xmlns:a16="http://schemas.microsoft.com/office/drawing/2014/main" id="{5572A896-F644-6C4A-8A6C-567C9A95EC2E}"/>
                  </a:ext>
                </a:extLst>
              </p:cNvPr>
              <p:cNvSpPr/>
              <p:nvPr/>
            </p:nvSpPr>
            <p:spPr>
              <a:xfrm>
                <a:off x="3827951" y="5525074"/>
                <a:ext cx="359501" cy="331631"/>
              </a:xfrm>
              <a:prstGeom prst="ellipse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文本框 73">
                <a:extLst>
                  <a:ext uri="{FF2B5EF4-FFF2-40B4-BE49-F238E27FC236}">
                    <a16:creationId xmlns:a16="http://schemas.microsoft.com/office/drawing/2014/main" id="{FC4B0080-C3C7-834B-AB55-3446F2313C18}"/>
                  </a:ext>
                </a:extLst>
              </p:cNvPr>
              <p:cNvSpPr txBox="1"/>
              <p:nvPr/>
            </p:nvSpPr>
            <p:spPr>
              <a:xfrm>
                <a:off x="3851920" y="5498767"/>
                <a:ext cx="176793" cy="357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1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A7C8346-8D6B-8E4F-8524-37EA1091C9AD}"/>
                </a:ext>
              </a:extLst>
            </p:cNvPr>
            <p:cNvGrpSpPr/>
            <p:nvPr/>
          </p:nvGrpSpPr>
          <p:grpSpPr>
            <a:xfrm>
              <a:off x="3974659" y="4757895"/>
              <a:ext cx="359501" cy="357940"/>
              <a:chOff x="4911300" y="4365451"/>
              <a:chExt cx="359501" cy="357940"/>
            </a:xfrm>
          </p:grpSpPr>
          <p:sp>
            <p:nvSpPr>
              <p:cNvPr id="112" name="椭圆 74">
                <a:extLst>
                  <a:ext uri="{FF2B5EF4-FFF2-40B4-BE49-F238E27FC236}">
                    <a16:creationId xmlns:a16="http://schemas.microsoft.com/office/drawing/2014/main" id="{E88D9563-2DB9-9B45-BD3A-19BAE5740C8E}"/>
                  </a:ext>
                </a:extLst>
              </p:cNvPr>
              <p:cNvSpPr/>
              <p:nvPr/>
            </p:nvSpPr>
            <p:spPr>
              <a:xfrm>
                <a:off x="4911300" y="4391760"/>
                <a:ext cx="359501" cy="331631"/>
              </a:xfrm>
              <a:prstGeom prst="ellipse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文本框 75">
                <a:extLst>
                  <a:ext uri="{FF2B5EF4-FFF2-40B4-BE49-F238E27FC236}">
                    <a16:creationId xmlns:a16="http://schemas.microsoft.com/office/drawing/2014/main" id="{B7243140-B9B2-1643-A41A-1E5DC593C0F4}"/>
                  </a:ext>
                </a:extLst>
              </p:cNvPr>
              <p:cNvSpPr txBox="1"/>
              <p:nvPr/>
            </p:nvSpPr>
            <p:spPr>
              <a:xfrm>
                <a:off x="4949585" y="4365451"/>
                <a:ext cx="176793" cy="357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4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4B9E355-3440-0E4B-A4AF-B8BCF9D0291F}"/>
                </a:ext>
              </a:extLst>
            </p:cNvPr>
            <p:cNvGrpSpPr/>
            <p:nvPr/>
          </p:nvGrpSpPr>
          <p:grpSpPr>
            <a:xfrm>
              <a:off x="4818172" y="4436314"/>
              <a:ext cx="359501" cy="357938"/>
              <a:chOff x="5986795" y="4833423"/>
              <a:chExt cx="359501" cy="357938"/>
            </a:xfrm>
          </p:grpSpPr>
          <p:sp>
            <p:nvSpPr>
              <p:cNvPr id="110" name="椭圆 76">
                <a:extLst>
                  <a:ext uri="{FF2B5EF4-FFF2-40B4-BE49-F238E27FC236}">
                    <a16:creationId xmlns:a16="http://schemas.microsoft.com/office/drawing/2014/main" id="{246C9828-1610-F947-80B9-062DB25BF34A}"/>
                  </a:ext>
                </a:extLst>
              </p:cNvPr>
              <p:cNvSpPr/>
              <p:nvPr/>
            </p:nvSpPr>
            <p:spPr>
              <a:xfrm>
                <a:off x="5986795" y="4859730"/>
                <a:ext cx="359501" cy="331631"/>
              </a:xfrm>
              <a:prstGeom prst="ellipse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文本框 77">
                <a:extLst>
                  <a:ext uri="{FF2B5EF4-FFF2-40B4-BE49-F238E27FC236}">
                    <a16:creationId xmlns:a16="http://schemas.microsoft.com/office/drawing/2014/main" id="{54C25296-F127-5348-BFF4-4CC209073A58}"/>
                  </a:ext>
                </a:extLst>
              </p:cNvPr>
              <p:cNvSpPr txBox="1"/>
              <p:nvPr/>
            </p:nvSpPr>
            <p:spPr>
              <a:xfrm>
                <a:off x="6025079" y="4833423"/>
                <a:ext cx="176793" cy="357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3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6DF699F-9A27-364C-8B4D-E0A4BE036A4D}"/>
                </a:ext>
              </a:extLst>
            </p:cNvPr>
            <p:cNvGrpSpPr/>
            <p:nvPr/>
          </p:nvGrpSpPr>
          <p:grpSpPr>
            <a:xfrm>
              <a:off x="5580112" y="4047084"/>
              <a:ext cx="359501" cy="359913"/>
              <a:chOff x="6917499" y="3709560"/>
              <a:chExt cx="359501" cy="359913"/>
            </a:xfrm>
          </p:grpSpPr>
          <p:sp>
            <p:nvSpPr>
              <p:cNvPr id="108" name="椭圆 78">
                <a:extLst>
                  <a:ext uri="{FF2B5EF4-FFF2-40B4-BE49-F238E27FC236}">
                    <a16:creationId xmlns:a16="http://schemas.microsoft.com/office/drawing/2014/main" id="{AB265B31-E5DF-EA4D-AD5C-46ABD9404A5D}"/>
                  </a:ext>
                </a:extLst>
              </p:cNvPr>
              <p:cNvSpPr/>
              <p:nvPr/>
            </p:nvSpPr>
            <p:spPr>
              <a:xfrm>
                <a:off x="6917499" y="3737842"/>
                <a:ext cx="359501" cy="331631"/>
              </a:xfrm>
              <a:prstGeom prst="ellipse">
                <a:avLst/>
              </a:prstGeom>
              <a:solidFill>
                <a:srgbClr val="E7E6E6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文本框 79">
                <a:extLst>
                  <a:ext uri="{FF2B5EF4-FFF2-40B4-BE49-F238E27FC236}">
                    <a16:creationId xmlns:a16="http://schemas.microsoft.com/office/drawing/2014/main" id="{2401AFEE-229F-8E41-992E-26233AE7F2BA}"/>
                  </a:ext>
                </a:extLst>
              </p:cNvPr>
              <p:cNvSpPr txBox="1"/>
              <p:nvPr/>
            </p:nvSpPr>
            <p:spPr>
              <a:xfrm>
                <a:off x="6945881" y="3709560"/>
                <a:ext cx="176793" cy="357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5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CD2CA47-7354-FD4F-AEA5-ADB99CA9D0E6}"/>
                </a:ext>
              </a:extLst>
            </p:cNvPr>
            <p:cNvGrpSpPr/>
            <p:nvPr/>
          </p:nvGrpSpPr>
          <p:grpSpPr>
            <a:xfrm>
              <a:off x="1831965" y="5340408"/>
              <a:ext cx="516323" cy="599103"/>
              <a:chOff x="1831965" y="5340408"/>
              <a:chExt cx="516323" cy="599103"/>
            </a:xfrm>
          </p:grpSpPr>
          <p:cxnSp>
            <p:nvCxnSpPr>
              <p:cNvPr id="106" name="Line Original 2-6">
                <a:extLst>
                  <a:ext uri="{FF2B5EF4-FFF2-40B4-BE49-F238E27FC236}">
                    <a16:creationId xmlns:a16="http://schemas.microsoft.com/office/drawing/2014/main" id="{48B1299A-ADCD-7545-B041-701D6612F487}"/>
                  </a:ext>
                </a:extLst>
              </p:cNvPr>
              <p:cNvCxnSpPr>
                <a:cxnSpLocks/>
                <a:stCxn id="116" idx="3"/>
                <a:endCxn id="118" idx="7"/>
              </p:cNvCxnSpPr>
              <p:nvPr/>
            </p:nvCxnSpPr>
            <p:spPr>
              <a:xfrm flipH="1">
                <a:off x="1926525" y="5629170"/>
                <a:ext cx="369977" cy="31034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7" name="文本框 111">
                <a:extLst>
                  <a:ext uri="{FF2B5EF4-FFF2-40B4-BE49-F238E27FC236}">
                    <a16:creationId xmlns:a16="http://schemas.microsoft.com/office/drawing/2014/main" id="{2CCB1840-5554-0B45-A9B0-E4EBBE275421}"/>
                  </a:ext>
                </a:extLst>
              </p:cNvPr>
              <p:cNvSpPr txBox="1"/>
              <p:nvPr/>
            </p:nvSpPr>
            <p:spPr>
              <a:xfrm>
                <a:off x="1831965" y="5340408"/>
                <a:ext cx="516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2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894F15A-5C13-2F42-A3F3-529C5777CC9B}"/>
                </a:ext>
              </a:extLst>
            </p:cNvPr>
            <p:cNvGrpSpPr/>
            <p:nvPr/>
          </p:nvGrpSpPr>
          <p:grpSpPr>
            <a:xfrm>
              <a:off x="2603355" y="5032952"/>
              <a:ext cx="602442" cy="478969"/>
              <a:chOff x="2603355" y="5032952"/>
              <a:chExt cx="602442" cy="478969"/>
            </a:xfrm>
          </p:grpSpPr>
          <p:cxnSp>
            <p:nvCxnSpPr>
              <p:cNvPr id="104" name="直接连接符 92">
                <a:extLst>
                  <a:ext uri="{FF2B5EF4-FFF2-40B4-BE49-F238E27FC236}">
                    <a16:creationId xmlns:a16="http://schemas.microsoft.com/office/drawing/2014/main" id="{3E50B570-5E93-2240-B239-ADF17A6213F4}"/>
                  </a:ext>
                </a:extLst>
              </p:cNvPr>
              <p:cNvCxnSpPr>
                <a:cxnSpLocks/>
                <a:stCxn id="116" idx="6"/>
                <a:endCxn id="115" idx="1"/>
              </p:cNvCxnSpPr>
              <p:nvPr/>
            </p:nvCxnSpPr>
            <p:spPr>
              <a:xfrm flipV="1">
                <a:off x="2603355" y="5240510"/>
                <a:ext cx="584260" cy="271411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5" name="文本框 112">
                <a:extLst>
                  <a:ext uri="{FF2B5EF4-FFF2-40B4-BE49-F238E27FC236}">
                    <a16:creationId xmlns:a16="http://schemas.microsoft.com/office/drawing/2014/main" id="{84461607-B6E8-5449-86B7-591A6B39A837}"/>
                  </a:ext>
                </a:extLst>
              </p:cNvPr>
              <p:cNvSpPr txBox="1"/>
              <p:nvPr/>
            </p:nvSpPr>
            <p:spPr>
              <a:xfrm>
                <a:off x="2689474" y="5032952"/>
                <a:ext cx="516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3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C1F5E0E-C00D-B841-A078-2E3F73EF516D}"/>
                </a:ext>
              </a:extLst>
            </p:cNvPr>
            <p:cNvGrpSpPr/>
            <p:nvPr/>
          </p:nvGrpSpPr>
          <p:grpSpPr>
            <a:xfrm>
              <a:off x="3523147" y="5067269"/>
              <a:ext cx="516636" cy="378456"/>
              <a:chOff x="3523147" y="5067269"/>
              <a:chExt cx="516636" cy="378456"/>
            </a:xfrm>
          </p:grpSpPr>
          <p:cxnSp>
            <p:nvCxnSpPr>
              <p:cNvPr id="102" name="直接连接符 94">
                <a:extLst>
                  <a:ext uri="{FF2B5EF4-FFF2-40B4-BE49-F238E27FC236}">
                    <a16:creationId xmlns:a16="http://schemas.microsoft.com/office/drawing/2014/main" id="{56F05850-09C1-714D-85D5-265F98374689}"/>
                  </a:ext>
                </a:extLst>
              </p:cNvPr>
              <p:cNvCxnSpPr>
                <a:cxnSpLocks/>
                <a:stCxn id="114" idx="6"/>
                <a:endCxn id="112" idx="3"/>
              </p:cNvCxnSpPr>
              <p:nvPr/>
            </p:nvCxnSpPr>
            <p:spPr>
              <a:xfrm flipV="1">
                <a:off x="3523147" y="5067269"/>
                <a:ext cx="504160" cy="18639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3" name="文本框 113">
                <a:extLst>
                  <a:ext uri="{FF2B5EF4-FFF2-40B4-BE49-F238E27FC236}">
                    <a16:creationId xmlns:a16="http://schemas.microsoft.com/office/drawing/2014/main" id="{2B07B378-B87F-2741-AB3D-977528E3FEED}"/>
                  </a:ext>
                </a:extLst>
              </p:cNvPr>
              <p:cNvSpPr txBox="1"/>
              <p:nvPr/>
            </p:nvSpPr>
            <p:spPr>
              <a:xfrm>
                <a:off x="3669851" y="5076393"/>
                <a:ext cx="369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2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D41FA3C-3BCC-F145-8448-0013364A4132}"/>
                </a:ext>
              </a:extLst>
            </p:cNvPr>
            <p:cNvGrpSpPr/>
            <p:nvPr/>
          </p:nvGrpSpPr>
          <p:grpSpPr>
            <a:xfrm>
              <a:off x="5125025" y="4080136"/>
              <a:ext cx="532250" cy="431051"/>
              <a:chOff x="5125025" y="4080136"/>
              <a:chExt cx="532250" cy="431051"/>
            </a:xfrm>
          </p:grpSpPr>
          <p:cxnSp>
            <p:nvCxnSpPr>
              <p:cNvPr id="100" name="直接连接符 98">
                <a:extLst>
                  <a:ext uri="{FF2B5EF4-FFF2-40B4-BE49-F238E27FC236}">
                    <a16:creationId xmlns:a16="http://schemas.microsoft.com/office/drawing/2014/main" id="{40D7C13C-94ED-654D-B297-3CB644361B46}"/>
                  </a:ext>
                </a:extLst>
              </p:cNvPr>
              <p:cNvCxnSpPr>
                <a:cxnSpLocks/>
                <a:stCxn id="110" idx="7"/>
                <a:endCxn id="108" idx="2"/>
              </p:cNvCxnSpPr>
              <p:nvPr/>
            </p:nvCxnSpPr>
            <p:spPr>
              <a:xfrm flipV="1">
                <a:off x="5125025" y="4241182"/>
                <a:ext cx="455087" cy="270005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1" name="文本框 114">
                <a:extLst>
                  <a:ext uri="{FF2B5EF4-FFF2-40B4-BE49-F238E27FC236}">
                    <a16:creationId xmlns:a16="http://schemas.microsoft.com/office/drawing/2014/main" id="{40EB15DB-F355-9245-BD4D-6126D9E9086A}"/>
                  </a:ext>
                </a:extLst>
              </p:cNvPr>
              <p:cNvSpPr txBox="1"/>
              <p:nvPr/>
            </p:nvSpPr>
            <p:spPr>
              <a:xfrm>
                <a:off x="5140952" y="4080136"/>
                <a:ext cx="516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2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2362AC3-48AB-2345-8760-3F82D26893C8}"/>
                </a:ext>
              </a:extLst>
            </p:cNvPr>
            <p:cNvGrpSpPr/>
            <p:nvPr/>
          </p:nvGrpSpPr>
          <p:grpSpPr>
            <a:xfrm>
              <a:off x="4281512" y="4628437"/>
              <a:ext cx="684135" cy="447956"/>
              <a:chOff x="4281512" y="4628437"/>
              <a:chExt cx="684135" cy="447956"/>
            </a:xfrm>
          </p:grpSpPr>
          <p:cxnSp>
            <p:nvCxnSpPr>
              <p:cNvPr id="98" name="直接连接符 96">
                <a:extLst>
                  <a:ext uri="{FF2B5EF4-FFF2-40B4-BE49-F238E27FC236}">
                    <a16:creationId xmlns:a16="http://schemas.microsoft.com/office/drawing/2014/main" id="{9FB633A9-4C5F-5B4A-905C-53D870FC4CEE}"/>
                  </a:ext>
                </a:extLst>
              </p:cNvPr>
              <p:cNvCxnSpPr>
                <a:cxnSpLocks/>
                <a:stCxn id="112" idx="7"/>
                <a:endCxn id="110" idx="2"/>
              </p:cNvCxnSpPr>
              <p:nvPr/>
            </p:nvCxnSpPr>
            <p:spPr>
              <a:xfrm flipV="1">
                <a:off x="4281512" y="4628437"/>
                <a:ext cx="536660" cy="204333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99" name="文本框 115">
                <a:extLst>
                  <a:ext uri="{FF2B5EF4-FFF2-40B4-BE49-F238E27FC236}">
                    <a16:creationId xmlns:a16="http://schemas.microsoft.com/office/drawing/2014/main" id="{B06108AA-433B-E945-8DC1-432044C48023}"/>
                  </a:ext>
                </a:extLst>
              </p:cNvPr>
              <p:cNvSpPr txBox="1"/>
              <p:nvPr/>
            </p:nvSpPr>
            <p:spPr>
              <a:xfrm>
                <a:off x="4449324" y="4707061"/>
                <a:ext cx="516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1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492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946"/>
    </mc:Choice>
    <mc:Fallback xmlns="">
      <p:transition advTm="108946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6CDD-748D-DC47-B579-749FFF4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9ECB-DB80-9544-A374-AC2697B0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104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2A089C4-91B5-F648-A791-47857083E2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9939852"/>
              </p:ext>
            </p:extLst>
          </p:nvPr>
        </p:nvGraphicFramePr>
        <p:xfrm>
          <a:off x="889667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EB0353-A73A-1042-ABED-6A572B7A9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639145"/>
              </p:ext>
            </p:extLst>
          </p:nvPr>
        </p:nvGraphicFramePr>
        <p:xfrm>
          <a:off x="531102" y="1196752"/>
          <a:ext cx="5289130" cy="2788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823">
                  <a:extLst>
                    <a:ext uri="{9D8B030D-6E8A-4147-A177-3AD203B41FA5}">
                      <a16:colId xmlns:a16="http://schemas.microsoft.com/office/drawing/2014/main" val="4253221166"/>
                    </a:ext>
                  </a:extLst>
                </a:gridCol>
                <a:gridCol w="1417829">
                  <a:extLst>
                    <a:ext uri="{9D8B030D-6E8A-4147-A177-3AD203B41FA5}">
                      <a16:colId xmlns:a16="http://schemas.microsoft.com/office/drawing/2014/main" val="734240083"/>
                    </a:ext>
                  </a:extLst>
                </a:gridCol>
                <a:gridCol w="1057826">
                  <a:extLst>
                    <a:ext uri="{9D8B030D-6E8A-4147-A177-3AD203B41FA5}">
                      <a16:colId xmlns:a16="http://schemas.microsoft.com/office/drawing/2014/main" val="558383177"/>
                    </a:ext>
                  </a:extLst>
                </a:gridCol>
                <a:gridCol w="1057826">
                  <a:extLst>
                    <a:ext uri="{9D8B030D-6E8A-4147-A177-3AD203B41FA5}">
                      <a16:colId xmlns:a16="http://schemas.microsoft.com/office/drawing/2014/main" val="2552797566"/>
                    </a:ext>
                  </a:extLst>
                </a:gridCol>
                <a:gridCol w="1057826">
                  <a:extLst>
                    <a:ext uri="{9D8B030D-6E8A-4147-A177-3AD203B41FA5}">
                      <a16:colId xmlns:a16="http://schemas.microsoft.com/office/drawing/2014/main" val="1438620360"/>
                    </a:ext>
                  </a:extLst>
                </a:gridCol>
              </a:tblGrid>
              <a:tr h="38802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Dijkstra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A*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 Hop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9641980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0.00033454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0.002035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0.0001362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9272040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0.00402889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0.00077822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0.00236742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0.000137655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7643791"/>
                  </a:ext>
                </a:extLst>
              </a:tr>
              <a:tr h="333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0.0138615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0.00228061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0.00333867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0.00013421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4438922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0.0276688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0.00450654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0.00449913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0.000129071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316225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0.0409668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0.00666603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0.00545312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0.000120408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3987431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25km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0.0544285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0.00929229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0.0065875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0.000113151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757495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0.0677643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0.0119041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0.007357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0.000107071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1548343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35km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0.078577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0.014954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0.0080694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0.000098671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40486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40km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0.0900467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0.0194614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0.00869406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4558279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8D9784-E554-F148-A578-EF51AF596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648" y="2132856"/>
            <a:ext cx="3168352" cy="4392488"/>
          </a:xfrm>
        </p:spPr>
        <p:txBody>
          <a:bodyPr/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/>
              <a:t>Beijing Road Network</a:t>
            </a:r>
          </a:p>
          <a:p>
            <a:pPr lvl="1"/>
            <a:r>
              <a:rPr lang="en-US" dirty="0"/>
              <a:t>302,364 Vertices</a:t>
            </a:r>
          </a:p>
          <a:p>
            <a:pPr lvl="1"/>
            <a:r>
              <a:rPr lang="en-US" dirty="0"/>
              <a:t>387,588 Edges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4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5522"/>
    </mc:Choice>
    <mc:Fallback xmlns="">
      <p:transition advTm="85522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D223-B90D-9B4B-A3A3-07E5240E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 Compared with Dijkstra’s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2619A-9485-FA48-99AC-272EC9EE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105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4729ED-1388-6E47-93E1-F8E9A0F30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429360"/>
              </p:ext>
            </p:extLst>
          </p:nvPr>
        </p:nvGraphicFramePr>
        <p:xfrm>
          <a:off x="2456348" y="1295400"/>
          <a:ext cx="4231304" cy="2745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823">
                  <a:extLst>
                    <a:ext uri="{9D8B030D-6E8A-4147-A177-3AD203B41FA5}">
                      <a16:colId xmlns:a16="http://schemas.microsoft.com/office/drawing/2014/main" val="4253221166"/>
                    </a:ext>
                  </a:extLst>
                </a:gridCol>
                <a:gridCol w="1154655">
                  <a:extLst>
                    <a:ext uri="{9D8B030D-6E8A-4147-A177-3AD203B41FA5}">
                      <a16:colId xmlns:a16="http://schemas.microsoft.com/office/drawing/2014/main" val="73424008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558383177"/>
                    </a:ext>
                  </a:extLst>
                </a:gridCol>
                <a:gridCol w="1226698">
                  <a:extLst>
                    <a:ext uri="{9D8B030D-6E8A-4147-A177-3AD203B41FA5}">
                      <a16:colId xmlns:a16="http://schemas.microsoft.com/office/drawing/2014/main" val="2552797566"/>
                    </a:ext>
                  </a:extLst>
                </a:gridCol>
              </a:tblGrid>
              <a:tr h="38802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A*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 Hop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9641980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3.27618934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0.53857494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8.04698972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9272040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5.17705125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1.70180619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29.2680251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7643791"/>
                  </a:ext>
                </a:extLst>
              </a:tr>
              <a:tr h="290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6.07797914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4.15180296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103.28217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4438922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6.13969919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6.14981119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214.368836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7316225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6.14560691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7.51254052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340.233207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3987431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25km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5.85738284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8.26239089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481.025355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757495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5.6925177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9.21086041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632.891259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1548343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35km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5.25458071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9.73765088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796.353539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140486"/>
                  </a:ext>
                </a:extLst>
              </a:tr>
              <a:tr h="258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40km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4.62693845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10.3572669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989.524176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4558279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EAFBF91-0681-094B-AF69-6E41C10BB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1340966"/>
              </p:ext>
            </p:extLst>
          </p:nvPr>
        </p:nvGraphicFramePr>
        <p:xfrm>
          <a:off x="107504" y="41235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AE9A39D-4A46-D547-9B89-F793DD563D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5931887"/>
              </p:ext>
            </p:extLst>
          </p:nvPr>
        </p:nvGraphicFramePr>
        <p:xfrm>
          <a:off x="4823520" y="4132229"/>
          <a:ext cx="4320480" cy="2725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57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399"/>
    </mc:Choice>
    <mc:Fallback xmlns="">
      <p:transition advTm="20399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1E58-D8FF-4C4A-96F3-B91D7EC5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1BBFC-375E-45E7-BFE7-D4A93A6C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106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507B0B3-5CB6-3F45-A8C1-9730B8EBA2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746809"/>
                  </p:ext>
                </p:extLst>
              </p:nvPr>
            </p:nvGraphicFramePr>
            <p:xfrm>
              <a:off x="35496" y="2708920"/>
              <a:ext cx="8858146" cy="18722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3290">
                      <a:extLst>
                        <a:ext uri="{9D8B030D-6E8A-4147-A177-3AD203B41FA5}">
                          <a16:colId xmlns:a16="http://schemas.microsoft.com/office/drawing/2014/main" val="1747654090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2598411509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830907988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124802988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174670052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88957770"/>
                        </a:ext>
                      </a:extLst>
                    </a:gridCol>
                  </a:tblGrid>
                  <a:tr h="312035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Search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Intuition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Query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Index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Preprocessing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3001156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Dijkstra’s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Circle around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Distance Increasing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Slowest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7981712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Bi-Dijkstra’s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 Circles around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sz="14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Bi-directional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2x faster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8496829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A*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Ellipse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Towards target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5x faster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2836759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CH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Search with shortcuts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Shortcut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 xmlns:m="http://schemas.openxmlformats.org/officeDocument/2006/math">
                              <m:r>
                                <a:rPr lang="en-US" sz="14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10×</m:t>
                              </m:r>
                            </m:oMath>
                          </a14:m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faster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Minutes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1437945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2 Hop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Table lookup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Out-Hop + In-Hop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4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~</m:t>
                              </m:r>
                              <m:sSup>
                                <m:sSupPr>
                                  <m:ctrlP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b="0" i="1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faster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2834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507B0B3-5CB6-3F45-A8C1-9730B8EBA2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746809"/>
                  </p:ext>
                </p:extLst>
              </p:nvPr>
            </p:nvGraphicFramePr>
            <p:xfrm>
              <a:off x="35496" y="2708920"/>
              <a:ext cx="8858146" cy="18722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3290">
                      <a:extLst>
                        <a:ext uri="{9D8B030D-6E8A-4147-A177-3AD203B41FA5}">
                          <a16:colId xmlns:a16="http://schemas.microsoft.com/office/drawing/2014/main" val="1747654090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2598411509"/>
                        </a:ext>
                      </a:extLst>
                    </a:gridCol>
                    <a:gridCol w="1800200">
                      <a:extLst>
                        <a:ext uri="{9D8B030D-6E8A-4147-A177-3AD203B41FA5}">
                          <a16:colId xmlns:a16="http://schemas.microsoft.com/office/drawing/2014/main" val="830907988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124802988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174670052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88957770"/>
                        </a:ext>
                      </a:extLst>
                    </a:gridCol>
                  </a:tblGrid>
                  <a:tr h="312035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Search Space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Intuition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Query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Index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Preprocessing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3001156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Dijkstra’s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758" t="-108333" r="-269091" b="-4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Distance Increasing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Slowest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7981712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Bi-Dijkstra’s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5758" t="-200000" r="-269091" b="-3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Bi-directional search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2x faster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8496829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A*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Ellipse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Towards target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5x faster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2836759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CH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Search with shortcuts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Shortcut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4580" t="-416667" r="-130534" b="-1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Small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Minutes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1437945"/>
                      </a:ext>
                    </a:extLst>
                  </a:tr>
                  <a:tr h="3120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</a:rPr>
                            <a:t>2 Hop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Table lookup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Out-Hop + In-Hop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4580" t="-496000" r="-130534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Big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92834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66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760"/>
    </mc:Choice>
    <mc:Fallback xmlns="">
      <p:transition advTm="8676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4CC1-1A0B-094F-A182-05B0C285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2F2B5-C8EF-9A4F-9DFA-D99CB7DC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 problems</a:t>
            </a:r>
          </a:p>
          <a:p>
            <a:pPr lvl="1"/>
            <a:r>
              <a:rPr lang="en-US" dirty="0"/>
              <a:t>Shortest, fastest, timetable, constraint,…</a:t>
            </a:r>
          </a:p>
          <a:p>
            <a:r>
              <a:rPr lang="en-US" dirty="0"/>
              <a:t>Shortest Path</a:t>
            </a:r>
          </a:p>
          <a:p>
            <a:pPr lvl="1"/>
            <a:r>
              <a:rPr lang="en-US" dirty="0"/>
              <a:t>Dijkstra’s, Bi-Dijkstra’s</a:t>
            </a:r>
          </a:p>
          <a:p>
            <a:pPr lvl="1"/>
            <a:r>
              <a:rPr lang="en-US" dirty="0"/>
              <a:t>A*, Bi-A*, Landmark-A*</a:t>
            </a:r>
          </a:p>
          <a:p>
            <a:r>
              <a:rPr lang="en-US" dirty="0"/>
              <a:t>Shortest Path Index</a:t>
            </a:r>
          </a:p>
          <a:p>
            <a:pPr lvl="1"/>
            <a:r>
              <a:rPr lang="en-US" dirty="0"/>
              <a:t>CH</a:t>
            </a:r>
          </a:p>
          <a:p>
            <a:pPr lvl="1"/>
            <a:r>
              <a:rPr lang="en-US" dirty="0"/>
              <a:t>2 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35916-EA8B-C848-B018-698DD2BF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307"/>
    </mc:Choice>
    <mc:Fallback xmlns="">
      <p:transition advTm="53307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DB7673-795A-40E2-A1B8-E31B9492F043}"/>
              </a:ext>
            </a:extLst>
          </p:cNvPr>
          <p:cNvSpPr txBox="1">
            <a:spLocks/>
          </p:cNvSpPr>
          <p:nvPr/>
        </p:nvSpPr>
        <p:spPr>
          <a:xfrm>
            <a:off x="498286" y="1295400"/>
            <a:ext cx="75563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C800A-B424-4A30-B87A-7A8F06F02E4E}"/>
              </a:ext>
            </a:extLst>
          </p:cNvPr>
          <p:cNvSpPr txBox="1"/>
          <p:nvPr/>
        </p:nvSpPr>
        <p:spPr>
          <a:xfrm>
            <a:off x="237674" y="1916832"/>
            <a:ext cx="866865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Route planning in transportation networks, Algorithm Engineering 2016</a:t>
            </a:r>
          </a:p>
          <a:p>
            <a:r>
              <a:rPr lang="en-US" sz="1400" dirty="0"/>
              <a:t>[2] Efficient Point-to-Point Shortest Path Algorithms, slide</a:t>
            </a:r>
          </a:p>
          <a:p>
            <a:r>
              <a:rPr lang="en-US" sz="1400" dirty="0"/>
              <a:t>[3] Contraction Hierarchies Faster And Simpler Hierarchical Routing In Road Networks, International Workshop on Experimental and Efficient Algorithms, 2008</a:t>
            </a:r>
          </a:p>
          <a:p>
            <a:r>
              <a:rPr lang="en-US" sz="1400" dirty="0"/>
              <a:t>[4] Reachability And Distance Queries Via 2-hop Labels, SIAM Journal on Computing 2002</a:t>
            </a:r>
          </a:p>
          <a:p>
            <a:r>
              <a:rPr lang="en-US" sz="1400" dirty="0"/>
              <a:t>[5] Fast Exact Shortest-path Distance Queries On Large Networks By Pruned Landmark Labeling, SIGMOD 2013</a:t>
            </a:r>
          </a:p>
          <a:p>
            <a:r>
              <a:rPr lang="en-US" sz="1400" dirty="0"/>
              <a:t>[6] IS-LABEL: An Independent-Set based Labeling Scheme for Point-to-Point Distance Querying, VLDB 2013</a:t>
            </a:r>
          </a:p>
          <a:p>
            <a:r>
              <a:rPr lang="en-US" sz="1400" dirty="0"/>
              <a:t>[7] Hop Doubling Label Indexing for Point-to-Point Distance Querying, VLDB 2014</a:t>
            </a:r>
          </a:p>
          <a:p>
            <a:r>
              <a:rPr lang="en-US" sz="1400" dirty="0"/>
              <a:t>[8] An Experimental Study on Hub Labeling based Shortest Path Algorithms, VLDB 2017</a:t>
            </a:r>
          </a:p>
          <a:p>
            <a:r>
              <a:rPr lang="en-US" sz="1400" dirty="0"/>
              <a:t>[9] When Hierarchy Meets 2-Hop-Labeling: Efficient Shortest Distance Queries on Road Networks, SIGMOD 2018</a:t>
            </a:r>
          </a:p>
          <a:p>
            <a:r>
              <a:rPr lang="en-US" sz="1400" dirty="0"/>
              <a:t>[10] Effective Indexing for Approximate Constrained Shortest Path Queries on Large Road Networks, VLDB, 2016</a:t>
            </a:r>
          </a:p>
          <a:p>
            <a:r>
              <a:rPr lang="en-US" sz="1400" dirty="0"/>
              <a:t>[11] Reach for A*: Efficient point-to-point shortest path algorithms, ALENEX, 2006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4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866"/>
    </mc:Choice>
    <mc:Fallback xmlns="">
      <p:transition advTm="2586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BC36-88E5-D145-B43A-4324BCC1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Problems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DEE121E-E838-4EE9-9A67-9533C6D71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3601068"/>
              </p:ext>
            </p:extLst>
          </p:nvPr>
        </p:nvGraphicFramePr>
        <p:xfrm>
          <a:off x="71500" y="1510366"/>
          <a:ext cx="9001000" cy="510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>
                  <a:extLst>
                    <a:ext uri="{9D8B030D-6E8A-4147-A177-3AD203B41FA5}">
                      <a16:colId xmlns:a16="http://schemas.microsoft.com/office/drawing/2014/main" val="202551873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39404993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26699117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819000774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046633937"/>
                    </a:ext>
                  </a:extLst>
                </a:gridCol>
                <a:gridCol w="2700300">
                  <a:extLst>
                    <a:ext uri="{9D8B030D-6E8A-4147-A177-3AD203B41FA5}">
                      <a16:colId xmlns:a16="http://schemas.microsoft.com/office/drawing/2014/main" val="11881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Departure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O/D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</a:rPr>
                        <a:t>xample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14430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Static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1-1 / 1-N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Single Source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Shortest path from UQ to Coopers Plain</a:t>
                      </a:r>
                    </a:p>
                    <a:p>
                      <a:pPr algn="l"/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529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M-N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All Pair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Shortest Paths from Indooroopilly, City and Woolloongaba to UQ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83938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Constraint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Shortest path from West End to Airport with toll fee under $6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7145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Time - 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1-1 / 1-N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Single Starting Fastest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Fastest path from UQ to Coopers Plain when I depart at 5pm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82258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1- 1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Interval Starting Fastest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Fastest path from UQ to Coopers Plain when I depart between 5pm and 7pm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618576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1 - N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Paths from Indooroopilly, City and Woolloongaba to UQ such that everybody can arrive by 10am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143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1-M-1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Minimal On-Road Time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I want to spend at least 3 hours at UQ, 1 hour at Garden City, 1 hour at Southbank Parkland and arrive home by 9pm, what’s the schedule to waste the least time for transportation?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6951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1-1/1-N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Constraint Fastest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Fastest path from West End to Airport with toll fee under $6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308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Timetable - 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Timetable Paths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Earliest to arrive Coopers P</a:t>
                      </a:r>
                      <a:r>
                        <a:rPr lang="en-US" altLang="zh-CN" sz="1100" dirty="0">
                          <a:solidFill>
                            <a:schemeClr val="accent1"/>
                          </a:solidFill>
                        </a:rPr>
                        <a:t>lain by bus when I depart at 5pm</a:t>
                      </a:r>
                      <a:r>
                        <a:rPr lang="zh-CN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sz="1100" dirty="0">
                          <a:solidFill>
                            <a:schemeClr val="accent1"/>
                          </a:solidFill>
                        </a:rPr>
                        <a:t>with exchange times under 3</a:t>
                      </a:r>
                      <a:endParaRPr lang="en-US" sz="11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9853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6B5EF-DD69-7D4E-B1EF-A5C4E37A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6331"/>
    </mc:Choice>
    <mc:Fallback xmlns="">
      <p:transition advTm="7633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B440F-F0A4-4832-9ED3-0EE72D1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Network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F575F-0B1A-4A65-BCE8-E4450EB1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0544CAAE-1C1F-084E-BAAF-6CCF46253A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025511"/>
              </p:ext>
            </p:extLst>
          </p:nvPr>
        </p:nvGraphicFramePr>
        <p:xfrm>
          <a:off x="74862" y="814028"/>
          <a:ext cx="8784976" cy="5229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22610E0-B5AE-7D42-81C3-080027D64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61" y="3168989"/>
            <a:ext cx="2317664" cy="1514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C9DD4A-F44B-4E4B-B038-6C2CCDC16A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66" y="3818559"/>
            <a:ext cx="2678563" cy="12411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1C6674-A898-5145-852B-C6EA7B73B4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78" y="3855174"/>
            <a:ext cx="2534547" cy="1655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A7DB07-0388-9D44-ACB3-CF59397600A8}"/>
              </a:ext>
            </a:extLst>
          </p:cNvPr>
          <p:cNvSpPr txBox="1"/>
          <p:nvPr/>
        </p:nvSpPr>
        <p:spPr>
          <a:xfrm>
            <a:off x="285830" y="5570090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Shortest Path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A0215-5428-6A4D-BB30-A1DEDD574E73}"/>
              </a:ext>
            </a:extLst>
          </p:cNvPr>
          <p:cNvSpPr txBox="1"/>
          <p:nvPr/>
        </p:nvSpPr>
        <p:spPr>
          <a:xfrm>
            <a:off x="2931433" y="5570090"/>
            <a:ext cx="2438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Bus, Airplane, Train, Subway,</a:t>
            </a:r>
            <a:r>
              <a:rPr lang="zh-CN" altLang="en-US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</a:rPr>
              <a:t>Ferry, </a:t>
            </a:r>
            <a:r>
              <a:rPr lang="en-US" sz="20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25EC42-2A02-8044-8327-FB0ED4B37AB5}"/>
              </a:ext>
            </a:extLst>
          </p:cNvPr>
          <p:cNvSpPr txBox="1"/>
          <p:nvPr/>
        </p:nvSpPr>
        <p:spPr>
          <a:xfrm>
            <a:off x="6121479" y="5563696"/>
            <a:ext cx="1530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Fastest Path</a:t>
            </a:r>
          </a:p>
        </p:txBody>
      </p:sp>
    </p:spTree>
    <p:extLst>
      <p:ext uri="{BB962C8B-B14F-4D97-AF65-F5344CB8AC3E}">
        <p14:creationId xmlns:p14="http://schemas.microsoft.com/office/powerpoint/2010/main" val="51811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1527"/>
    </mc:Choice>
    <mc:Fallback xmlns="">
      <p:transition advTm="13152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CD5B-D542-5E48-AF28-2C82BC43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40E76-D9B2-1347-91E1-574379417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		Vertex set	I</a:t>
                </a:r>
                <a:r>
                  <a:rPr lang="en-US" altLang="zh-CN" dirty="0" err="1"/>
                  <a:t>ntersections</a:t>
                </a:r>
                <a:endParaRPr lang="en-AU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		Edge set	Roads</a:t>
                </a:r>
              </a:p>
              <a:p>
                <a:pPr lvl="2"/>
                <a:r>
                  <a:rPr lang="en-AU" dirty="0"/>
                  <a:t>Directed / Undirected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AU" dirty="0"/>
                  <a:t> out-neighbor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is adjacent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AU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AU" dirty="0"/>
                  <a:t> in-neighbor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is adjacent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AU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charset="0"/>
                      </a:rPr>
                      <m:t>𝑊</m:t>
                    </m:r>
                  </m:oMath>
                </a14:m>
                <a:r>
                  <a:rPr lang="en-AU" dirty="0">
                    <a:solidFill>
                      <a:srgbClr val="7030A0"/>
                    </a:solidFill>
                  </a:rPr>
                  <a:t>  </a:t>
                </a:r>
                <a:r>
                  <a:rPr lang="en-AU" dirty="0"/>
                  <a:t>			A set of static weights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Weighted / Unweighted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40E76-D9B2-1347-91E1-574379417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98433-068C-1346-B7D6-B444570F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67ED8-7D21-2744-9FBB-DA91EB93C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1" y="2636912"/>
            <a:ext cx="3005105" cy="19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0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4463"/>
    </mc:Choice>
    <mc:Fallback xmlns="">
      <p:transition advTm="18446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CD5B-D542-5E48-AF28-2C82BC43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Timetable</a:t>
            </a:r>
            <a:r>
              <a:rPr lang="en-US" dirty="0"/>
              <a:t>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40E76-D9B2-1347-91E1-574379417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		Vertex set	Stops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	Edge set	Transportations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AU" dirty="0"/>
                  <a:t> End points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Departure time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Travel cost</a:t>
                </a:r>
              </a:p>
              <a:p>
                <a:pPr lvl="2"/>
                <a:r>
                  <a:rPr lang="en-US" dirty="0"/>
                  <a:t>Multiple edges between two vertices</a:t>
                </a:r>
              </a:p>
              <a:p>
                <a:pPr lvl="2"/>
                <a:r>
                  <a:rPr lang="en-US" dirty="0"/>
                  <a:t>Edge existence is time-dependent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40E76-D9B2-1347-91E1-574379417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98433-068C-1346-B7D6-B444570F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044407-D4A2-497A-8810-A1F6497066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520092"/>
            <a:ext cx="3633286" cy="1683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569EC-7C91-43FE-BC97-E58E8BC92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627" y="4203659"/>
            <a:ext cx="1872208" cy="25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7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61"/>
    </mc:Choice>
    <mc:Fallback xmlns="">
      <p:transition advTm="956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CD5B-D542-5E48-AF28-2C82BC43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Time-Dependent</a:t>
            </a:r>
            <a:r>
              <a:rPr lang="en-US" dirty="0"/>
              <a:t>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40E76-D9B2-1347-91E1-574379417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		Vertex set	Stops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𝐸</m:t>
                    </m:r>
                    <m:r>
                      <m:rPr>
                        <m:nor/>
                      </m:rPr>
                      <a:rPr lang="en-US" dirty="0"/>
                      <m:t>⊆ </m:t>
                    </m:r>
                    <m:r>
                      <m:rPr>
                        <m:nor/>
                      </m:rPr>
                      <a:rPr lang="en-US" dirty="0"/>
                      <m:t>𝑉</m:t>
                    </m:r>
                    <m:r>
                      <m:rPr>
                        <m:nor/>
                      </m:rPr>
                      <a:rPr lang="en-US" dirty="0"/>
                      <m:t>×</m:t>
                    </m:r>
                    <m:r>
                      <m:rPr>
                        <m:nor/>
                      </m:rPr>
                      <a:rPr lang="en-US" dirty="0"/>
                      <m:t>𝑉</m:t>
                    </m:r>
                  </m:oMath>
                </a14:m>
                <a:r>
                  <a:rPr lang="en-AU" dirty="0"/>
                  <a:t>		Edge set	Roads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 			A set of functions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𝕋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Tells how much time it costs to travel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dirty="0"/>
                  <a:t> at time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AU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40E76-D9B2-1347-91E1-574379417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98433-068C-1346-B7D6-B444570F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CC8BFE-5313-4E60-9FEA-CC984D2A7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149080"/>
            <a:ext cx="2534547" cy="1655734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80FB433-9E27-4710-8123-A2242F769F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819703"/>
              </p:ext>
            </p:extLst>
          </p:nvPr>
        </p:nvGraphicFramePr>
        <p:xfrm>
          <a:off x="4613695" y="4116064"/>
          <a:ext cx="2810453" cy="1688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0678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784"/>
    </mc:Choice>
    <mc:Fallback xmlns="">
      <p:transition advTm="2578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CD5B-D542-5E48-AF28-2C82BC43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40E76-D9B2-1347-91E1-574379417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Adjacency List</a:t>
                </a:r>
              </a:p>
              <a:p>
                <a:pPr lvl="1"/>
                <a:r>
                  <a:rPr lang="en-US" dirty="0"/>
                  <a:t>Store the list of neighbors of each vertex</a:t>
                </a:r>
              </a:p>
              <a:p>
                <a:pPr lvl="2"/>
                <a:r>
                  <a:rPr lang="en-US" dirty="0"/>
                  <a:t>Space</a:t>
                </a:r>
              </a:p>
              <a:p>
                <a:pPr lvl="3"/>
                <a:r>
                  <a:rPr lang="en-US" b="0" dirty="0"/>
                  <a:t>Directed: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Undirected: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40E76-D9B2-1347-91E1-574379417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98433-068C-1346-B7D6-B444570F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67ED8-7D21-2744-9FBB-DA91EB93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14" y="3955542"/>
            <a:ext cx="3005105" cy="196313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427D88-3DF6-C54A-827E-E118474BB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451870"/>
              </p:ext>
            </p:extLst>
          </p:nvPr>
        </p:nvGraphicFramePr>
        <p:xfrm>
          <a:off x="1585345" y="3542602"/>
          <a:ext cx="489381" cy="2566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9381">
                  <a:extLst>
                    <a:ext uri="{9D8B030D-6E8A-4147-A177-3AD203B41FA5}">
                      <a16:colId xmlns:a16="http://schemas.microsoft.com/office/drawing/2014/main" val="3567416913"/>
                    </a:ext>
                  </a:extLst>
                </a:gridCol>
              </a:tblGrid>
              <a:tr h="427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756274"/>
                  </a:ext>
                </a:extLst>
              </a:tr>
              <a:tr h="427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232122"/>
                  </a:ext>
                </a:extLst>
              </a:tr>
              <a:tr h="427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749976"/>
                  </a:ext>
                </a:extLst>
              </a:tr>
              <a:tr h="427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362960"/>
                  </a:ext>
                </a:extLst>
              </a:tr>
              <a:tr h="427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395659"/>
                  </a:ext>
                </a:extLst>
              </a:tr>
              <a:tr h="427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3818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C33D9B-C312-194A-BD13-75E34ECA1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47897"/>
              </p:ext>
            </p:extLst>
          </p:nvPr>
        </p:nvGraphicFramePr>
        <p:xfrm>
          <a:off x="2475844" y="3543964"/>
          <a:ext cx="131449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66">
                  <a:extLst>
                    <a:ext uri="{9D8B030D-6E8A-4147-A177-3AD203B41FA5}">
                      <a16:colId xmlns:a16="http://schemas.microsoft.com/office/drawing/2014/main" val="3412484484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2230129573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1869173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834683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3432A0-16D9-3147-80E7-93CBD0E9D2C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074726" y="3724304"/>
            <a:ext cx="401118" cy="5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775348-08B5-4743-9565-29E12AD88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8154"/>
              </p:ext>
            </p:extLst>
          </p:nvPr>
        </p:nvGraphicFramePr>
        <p:xfrm>
          <a:off x="2475844" y="3981822"/>
          <a:ext cx="131449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66">
                  <a:extLst>
                    <a:ext uri="{9D8B030D-6E8A-4147-A177-3AD203B41FA5}">
                      <a16:colId xmlns:a16="http://schemas.microsoft.com/office/drawing/2014/main" val="3412484484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2230129573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1869173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834683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58AE7A-3FD4-224A-937F-E8577F88D0A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074726" y="4164479"/>
            <a:ext cx="401118" cy="2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D75B419-2709-934F-BA4C-E5217DE86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34423"/>
              </p:ext>
            </p:extLst>
          </p:nvPr>
        </p:nvGraphicFramePr>
        <p:xfrm>
          <a:off x="2475844" y="4419680"/>
          <a:ext cx="87633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166">
                  <a:extLst>
                    <a:ext uri="{9D8B030D-6E8A-4147-A177-3AD203B41FA5}">
                      <a16:colId xmlns:a16="http://schemas.microsoft.com/office/drawing/2014/main" val="3412484484"/>
                    </a:ext>
                  </a:extLst>
                </a:gridCol>
                <a:gridCol w="438166">
                  <a:extLst>
                    <a:ext uri="{9D8B030D-6E8A-4147-A177-3AD203B41FA5}">
                      <a16:colId xmlns:a16="http://schemas.microsoft.com/office/drawing/2014/main" val="223012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834683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C91D2A-97B7-7E47-A1D9-D3F87725DAA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074726" y="4605100"/>
            <a:ext cx="401118" cy="22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CE04E8A-1CB8-2648-9FCF-CD7E40EF1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15992"/>
              </p:ext>
            </p:extLst>
          </p:nvPr>
        </p:nvGraphicFramePr>
        <p:xfrm>
          <a:off x="2475843" y="4857538"/>
          <a:ext cx="17738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450">
                  <a:extLst>
                    <a:ext uri="{9D8B030D-6E8A-4147-A177-3AD203B41FA5}">
                      <a16:colId xmlns:a16="http://schemas.microsoft.com/office/drawing/2014/main" val="3412484484"/>
                    </a:ext>
                  </a:extLst>
                </a:gridCol>
                <a:gridCol w="443450">
                  <a:extLst>
                    <a:ext uri="{9D8B030D-6E8A-4147-A177-3AD203B41FA5}">
                      <a16:colId xmlns:a16="http://schemas.microsoft.com/office/drawing/2014/main" val="2230129573"/>
                    </a:ext>
                  </a:extLst>
                </a:gridCol>
                <a:gridCol w="443450">
                  <a:extLst>
                    <a:ext uri="{9D8B030D-6E8A-4147-A177-3AD203B41FA5}">
                      <a16:colId xmlns:a16="http://schemas.microsoft.com/office/drawing/2014/main" val="1869173546"/>
                    </a:ext>
                  </a:extLst>
                </a:gridCol>
                <a:gridCol w="443450">
                  <a:extLst>
                    <a:ext uri="{9D8B030D-6E8A-4147-A177-3AD203B41FA5}">
                      <a16:colId xmlns:a16="http://schemas.microsoft.com/office/drawing/2014/main" val="4117061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834683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557F45-BFAD-4441-90CE-4DC575B4CFE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074726" y="5038536"/>
            <a:ext cx="401117" cy="4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D877570-FCA2-5A49-A94F-44E3B50C3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33640"/>
              </p:ext>
            </p:extLst>
          </p:nvPr>
        </p:nvGraphicFramePr>
        <p:xfrm>
          <a:off x="2475843" y="5295396"/>
          <a:ext cx="17738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450">
                  <a:extLst>
                    <a:ext uri="{9D8B030D-6E8A-4147-A177-3AD203B41FA5}">
                      <a16:colId xmlns:a16="http://schemas.microsoft.com/office/drawing/2014/main" val="3412484484"/>
                    </a:ext>
                  </a:extLst>
                </a:gridCol>
                <a:gridCol w="443450">
                  <a:extLst>
                    <a:ext uri="{9D8B030D-6E8A-4147-A177-3AD203B41FA5}">
                      <a16:colId xmlns:a16="http://schemas.microsoft.com/office/drawing/2014/main" val="2230129573"/>
                    </a:ext>
                  </a:extLst>
                </a:gridCol>
                <a:gridCol w="443450">
                  <a:extLst>
                    <a:ext uri="{9D8B030D-6E8A-4147-A177-3AD203B41FA5}">
                      <a16:colId xmlns:a16="http://schemas.microsoft.com/office/drawing/2014/main" val="1869173546"/>
                    </a:ext>
                  </a:extLst>
                </a:gridCol>
                <a:gridCol w="443450">
                  <a:extLst>
                    <a:ext uri="{9D8B030D-6E8A-4147-A177-3AD203B41FA5}">
                      <a16:colId xmlns:a16="http://schemas.microsoft.com/office/drawing/2014/main" val="4117061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834683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CFC48E-26FC-244C-BD95-B999AA2B26A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074726" y="5464627"/>
            <a:ext cx="401117" cy="161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9301C4A-7692-D945-8E4F-3F2263313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85805"/>
              </p:ext>
            </p:extLst>
          </p:nvPr>
        </p:nvGraphicFramePr>
        <p:xfrm>
          <a:off x="2483768" y="5733256"/>
          <a:ext cx="17738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450">
                  <a:extLst>
                    <a:ext uri="{9D8B030D-6E8A-4147-A177-3AD203B41FA5}">
                      <a16:colId xmlns:a16="http://schemas.microsoft.com/office/drawing/2014/main" val="3412484484"/>
                    </a:ext>
                  </a:extLst>
                </a:gridCol>
                <a:gridCol w="443450">
                  <a:extLst>
                    <a:ext uri="{9D8B030D-6E8A-4147-A177-3AD203B41FA5}">
                      <a16:colId xmlns:a16="http://schemas.microsoft.com/office/drawing/2014/main" val="2230129573"/>
                    </a:ext>
                  </a:extLst>
                </a:gridCol>
                <a:gridCol w="443450">
                  <a:extLst>
                    <a:ext uri="{9D8B030D-6E8A-4147-A177-3AD203B41FA5}">
                      <a16:colId xmlns:a16="http://schemas.microsoft.com/office/drawing/2014/main" val="1869173546"/>
                    </a:ext>
                  </a:extLst>
                </a:gridCol>
                <a:gridCol w="443450">
                  <a:extLst>
                    <a:ext uri="{9D8B030D-6E8A-4147-A177-3AD203B41FA5}">
                      <a16:colId xmlns:a16="http://schemas.microsoft.com/office/drawing/2014/main" val="4117061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834683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A5EAAD-408C-A24C-84C2-B15EAF25772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082651" y="5918676"/>
            <a:ext cx="4011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2766"/>
    </mc:Choice>
    <mc:Fallback xmlns="">
      <p:transition advTm="18276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CD5B-D542-5E48-AF28-2C82BC43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40E76-D9B2-1347-91E1-574379417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Adjacency Matrix</a:t>
                </a:r>
              </a:p>
              <a:p>
                <a:pPr lvl="1"/>
                <a:r>
                  <a:rPr lang="en-US" dirty="0"/>
                  <a:t>Store weights of all vertex pairs</a:t>
                </a:r>
              </a:p>
              <a:p>
                <a:pPr lvl="2"/>
                <a:r>
                  <a:rPr lang="en-US" dirty="0"/>
                  <a:t>Space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40E76-D9B2-1347-91E1-574379417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98433-068C-1346-B7D6-B444570F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67ED8-7D21-2744-9FBB-DA91EB93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14" y="3955542"/>
            <a:ext cx="3005105" cy="1963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DE453D1-7AD6-D646-B1F9-143AC9007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4082074"/>
                  </p:ext>
                </p:extLst>
              </p:nvPr>
            </p:nvGraphicFramePr>
            <p:xfrm>
              <a:off x="692117" y="3652520"/>
              <a:ext cx="3519845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835">
                      <a:extLst>
                        <a:ext uri="{9D8B030D-6E8A-4147-A177-3AD203B41FA5}">
                          <a16:colId xmlns:a16="http://schemas.microsoft.com/office/drawing/2014/main" val="8722946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1190228812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2577787454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111161465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3194955640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2157660446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29115155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5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2888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5882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707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4612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854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82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DE453D1-7AD6-D646-B1F9-143AC90075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4082074"/>
                  </p:ext>
                </p:extLst>
              </p:nvPr>
            </p:nvGraphicFramePr>
            <p:xfrm>
              <a:off x="692117" y="3652520"/>
              <a:ext cx="3519845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2835">
                      <a:extLst>
                        <a:ext uri="{9D8B030D-6E8A-4147-A177-3AD203B41FA5}">
                          <a16:colId xmlns:a16="http://schemas.microsoft.com/office/drawing/2014/main" val="8722946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1190228812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2577787454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111161465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3194955640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2157660446"/>
                        </a:ext>
                      </a:extLst>
                    </a:gridCol>
                    <a:gridCol w="502835">
                      <a:extLst>
                        <a:ext uri="{9D8B030D-6E8A-4147-A177-3AD203B41FA5}">
                          <a16:colId xmlns:a16="http://schemas.microsoft.com/office/drawing/2014/main" val="29115155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56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659" t="-108197" r="-30609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4878" t="-108197" r="-10487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2888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659" t="-208197" r="-3060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97590" t="-208197" r="-3614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58827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39" t="-313333" r="-507317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313333" r="-401205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98795" t="-313333" r="-20241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7071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659" t="-406557" r="-30609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46124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439" t="-506557" r="-50731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854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606557" r="-40120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682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810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470"/>
    </mc:Choice>
    <mc:Fallback xmlns="">
      <p:transition advTm="16347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02D1-BF7D-154F-B7A3-451D8878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71197-A960-6D41-92CF-B77EFA854B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Path: A sequence of consecutive vertices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∈(0,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Path Length: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Shortest path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71197-A960-6D41-92CF-B77EFA854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D4AA2-9861-7140-845A-95793F9F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D411D-5862-4302-A655-96B4C7562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14" y="3955542"/>
            <a:ext cx="3005105" cy="1963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A69E10-ACFA-4235-B8B8-CD242704AB0A}"/>
                  </a:ext>
                </a:extLst>
              </p:cNvPr>
              <p:cNvSpPr txBox="1"/>
              <p:nvPr/>
            </p:nvSpPr>
            <p:spPr>
              <a:xfrm>
                <a:off x="1030285" y="4198445"/>
                <a:ext cx="381642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mbria Math" panose="02040503050406030204" pitchFamily="18" charset="0"/>
                  </a:rPr>
                  <a:t>Path from A to C</a:t>
                </a:r>
                <a:endParaRPr lang="en-US" sz="18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1800" dirty="0"/>
                  <a:t> = 7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A69E10-ACFA-4235-B8B8-CD242704A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85" y="4198445"/>
                <a:ext cx="3816424" cy="1477328"/>
              </a:xfrm>
              <a:prstGeom prst="rect">
                <a:avLst/>
              </a:prstGeom>
              <a:blipFill>
                <a:blip r:embed="rId6"/>
                <a:stretch>
                  <a:fillRect l="-1278" t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1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631"/>
    </mc:Choice>
    <mc:Fallback xmlns="">
      <p:transition advTm="7563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Priority Queue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Current shortest distance from s to each vertex</a:t>
                </a:r>
              </a:p>
              <a:p>
                <a:pPr lvl="1"/>
                <a:r>
                  <a:rPr lang="en-US" dirty="0"/>
                  <a:t>Top value: smallest distance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Initialization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, push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9EEF8989-7B91-4253-AD3E-559115DFCC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66130363"/>
                  </p:ext>
                </p:extLst>
              </p:nvPr>
            </p:nvGraphicFramePr>
            <p:xfrm>
              <a:off x="2155824" y="3789040"/>
              <a:ext cx="818492" cy="384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9EEF8989-7B91-4253-AD3E-559115DFCC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66130363"/>
                  </p:ext>
                </p:extLst>
              </p:nvPr>
            </p:nvGraphicFramePr>
            <p:xfrm>
              <a:off x="2155824" y="3789040"/>
              <a:ext cx="818492" cy="384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" t="-1563" r="-3704" b="-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9811832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9811832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7C7BA936-2BF3-43E6-B132-CF8B92C6EA74}"/>
              </a:ext>
            </a:extLst>
          </p:cNvPr>
          <p:cNvGrpSpPr/>
          <p:nvPr/>
        </p:nvGrpSpPr>
        <p:grpSpPr>
          <a:xfrm>
            <a:off x="5669929" y="4137641"/>
            <a:ext cx="3058896" cy="1991097"/>
            <a:chOff x="5292080" y="4039246"/>
            <a:chExt cx="3058896" cy="199109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74E3DB0-D39E-4A6C-8C97-CD5CC6861E4D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451666-4AD5-46DF-A5B9-A3B319AC63D2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6D1EA6-271F-48DD-B7D4-A1B86DBD3558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50627C9-9389-4678-8597-BCD5ADBC1B38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D65A5A-A8AC-4E1A-8944-35444365F790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6A3EED-4F25-4960-B6BC-64E3471BCD37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2034DF-0616-4861-B1C8-F19F8B325D37}"/>
                </a:ext>
              </a:extLst>
            </p:cNvPr>
            <p:cNvCxnSpPr>
              <a:stCxn id="8" idx="7"/>
              <a:endCxn id="10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11D195-5BC5-417A-9274-97DDB1BF5407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248C862-3B7F-4350-9AF2-2A61B89D906C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F5EC61-7B6C-4CCC-8384-D14E74DA7A10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F90957-860B-41E8-8DBA-22C612FB4E5E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5C21CF-7D41-40B0-9512-4646B2C73690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C11C3D-22EA-42D1-8740-99238B9A5D2B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42FBD8-56D2-409D-AEAF-88F14EEB2C9A}"/>
                </a:ext>
              </a:extLst>
            </p:cNvPr>
            <p:cNvCxnSpPr>
              <a:cxnSpLocks/>
              <a:stCxn id="11" idx="6"/>
              <a:endCxn id="13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14C7BFE-0FF3-4B7B-B705-7968D672DD3E}"/>
                </a:ext>
              </a:extLst>
            </p:cNvPr>
            <p:cNvCxnSpPr>
              <a:cxnSpLocks/>
              <a:stCxn id="11" idx="5"/>
              <a:endCxn id="12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7BC30E-723F-4394-9F9C-5CA63120B11E}"/>
                </a:ext>
              </a:extLst>
            </p:cNvPr>
            <p:cNvCxnSpPr>
              <a:cxnSpLocks/>
              <a:stCxn id="12" idx="7"/>
              <a:endCxn id="13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BCD3C4A-4A2F-4184-B683-D221DB5CFD4D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97EB68C-6D14-4F91-ABC6-8584A4B05060}"/>
                </a:ext>
              </a:extLst>
            </p:cNvPr>
            <p:cNvCxnSpPr>
              <a:cxnSpLocks/>
              <a:stCxn id="14" idx="1"/>
              <a:endCxn id="13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CC62A57-1351-4E94-9742-1BF39129BB8B}"/>
                </a:ext>
              </a:extLst>
            </p:cNvPr>
            <p:cNvCxnSpPr>
              <a:cxnSpLocks/>
              <a:stCxn id="10" idx="5"/>
              <a:endCxn id="11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855FD2-F8E0-45C7-A709-B3D0D76053D7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09BDFC-67B7-4E43-924B-093B79E4D166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DE3A73C-45C2-4884-AD92-2FE5BAFD22AF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0A96592-D1E4-44B6-B583-10AECEC0EA75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40FBBC-4AF7-4CEC-AB3F-7517EF20270E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49DB28E-7C35-44F8-A118-471D72EF3B9B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8A29D2-716F-4BC2-98BE-7C0FA24EE03D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4A3B841-6C0C-4313-83A7-34BA24EE7331}"/>
              </a:ext>
            </a:extLst>
          </p:cNvPr>
          <p:cNvGrpSpPr/>
          <p:nvPr/>
        </p:nvGrpSpPr>
        <p:grpSpPr>
          <a:xfrm>
            <a:off x="5272382" y="2226432"/>
            <a:ext cx="4176523" cy="1605695"/>
            <a:chOff x="5272382" y="2226432"/>
            <a:chExt cx="4176523" cy="160569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EE781B1-D38A-4AC4-94FC-9D5A57CC445E}"/>
                </a:ext>
              </a:extLst>
            </p:cNvPr>
            <p:cNvSpPr/>
            <p:nvPr/>
          </p:nvSpPr>
          <p:spPr>
            <a:xfrm>
              <a:off x="5272441" y="224716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V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D07975F-A613-4406-8E9D-F5A9757DBC42}"/>
                </a:ext>
              </a:extLst>
            </p:cNvPr>
            <p:cNvSpPr/>
            <p:nvPr/>
          </p:nvSpPr>
          <p:spPr>
            <a:xfrm>
              <a:off x="5272440" y="265192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7EE2AE0-DD9C-49F1-BF0E-13AD783039B9}"/>
                    </a:ext>
                  </a:extLst>
                </p:cNvPr>
                <p:cNvSpPr txBox="1"/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Updated Vertex</a:t>
                  </a:r>
                  <a:r>
                    <a:rPr lang="en-US" sz="1600" dirty="0"/>
                    <a:t>: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 with distance &lt;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7EE2AE0-DD9C-49F1-BF0E-13AD78303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101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B62968-78CC-4DE1-BAA0-E0FC2240AD51}"/>
                    </a:ext>
                  </a:extLst>
                </p:cNvPr>
                <p:cNvSpPr txBox="1"/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Top Vertex</a:t>
                  </a:r>
                  <a:r>
                    <a:rPr lang="en-US" sz="1600" dirty="0"/>
                    <a:t>: Minimum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9B62968-78CC-4DE1-BAA0-E0FC2240A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114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C5F818F-8B9F-4279-B0AF-3A806223DE43}"/>
                </a:ext>
              </a:extLst>
            </p:cNvPr>
            <p:cNvSpPr/>
            <p:nvPr/>
          </p:nvSpPr>
          <p:spPr>
            <a:xfrm>
              <a:off x="5272382" y="3502806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D49C417-8308-403B-A870-76ADC79B66F0}"/>
                    </a:ext>
                  </a:extLst>
                </p:cNvPr>
                <p:cNvSpPr txBox="1"/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Unvisited Vertex: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, still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D49C417-8308-403B-A870-76ADC79B6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917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D0B87AD-8B0C-49E1-8538-23D3B196EC86}"/>
                </a:ext>
              </a:extLst>
            </p:cNvPr>
            <p:cNvSpPr/>
            <p:nvPr/>
          </p:nvSpPr>
          <p:spPr>
            <a:xfrm>
              <a:off x="5275839" y="307454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630207B-F8E8-4662-88D3-17E5AFBDCF43}"/>
                    </a:ext>
                  </a:extLst>
                </p:cNvPr>
                <p:cNvSpPr txBox="1"/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</a:rPr>
                    <a:t>Visited Vertex</a:t>
                  </a:r>
                  <a:r>
                    <a:rPr lang="en-US" sz="1600" dirty="0"/>
                    <a:t>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600" dirty="0"/>
                    <a:t> Found Shortest</a:t>
                  </a: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630207B-F8E8-4662-88D3-17E5AFBDCF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94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0567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7026"/>
    </mc:Choice>
    <mc:Fallback xmlns="">
      <p:transition advTm="1070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Modules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cs-CZ" smtClean="0"/>
              <a:pPr/>
              <a:t>2</a:t>
            </a:fld>
            <a:endParaRPr lang="cs-CZ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171354"/>
              </p:ext>
            </p:extLst>
          </p:nvPr>
        </p:nvGraphicFramePr>
        <p:xfrm>
          <a:off x="547774" y="2276872"/>
          <a:ext cx="7457902" cy="3481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Date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Lecturer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22/6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Course Introduction and RDBMS Review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 Prof </a:t>
                      </a:r>
                      <a:r>
                        <a:rPr lang="en-AU" sz="14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Xiaofang</a:t>
                      </a: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Zhou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 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22/6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Introduction to Spatial Databases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23/6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Data Organisation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Dr Lei Li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23/6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Query Processing 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Managing Spatiotemporal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Dr </a:t>
                      </a:r>
                      <a:r>
                        <a:rPr lang="en-US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Pingfu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Chao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6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Managing High Dimensional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Dr Lei Li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25/6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端午节</a:t>
                      </a:r>
                      <a:endParaRPr lang="en-AU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Advanced Topic: Route Planning in Road Networks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Dr Lei Li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Future</a:t>
                      </a:r>
                      <a:r>
                        <a:rPr lang="zh-CN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Trends, Course Review and Discussions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All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Revision Period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9 July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Final Report Due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7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485"/>
    </mc:Choice>
    <mc:Fallback xmlns="">
      <p:transition advTm="17448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Neighbor Update</a:t>
                </a:r>
              </a:p>
              <a:p>
                <a:pPr lvl="1"/>
                <a:r>
                  <a:rPr lang="en-US" dirty="0"/>
                  <a:t>Pop out top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’s out-neighbors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=0+3&lt;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push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=0+3&lt;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∞,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push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∞,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push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4572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9EEF8989-7B91-4253-AD3E-559115DFCC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6063138"/>
                  </p:ext>
                </p:extLst>
              </p:nvPr>
            </p:nvGraphicFramePr>
            <p:xfrm>
              <a:off x="3192459" y="3789040"/>
              <a:ext cx="818492" cy="384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9EEF8989-7B91-4253-AD3E-559115DFCC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6063138"/>
                  </p:ext>
                </p:extLst>
              </p:nvPr>
            </p:nvGraphicFramePr>
            <p:xfrm>
              <a:off x="3192459" y="3789040"/>
              <a:ext cx="818492" cy="384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41" t="-1563" r="-3704" b="-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2591930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2591930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8877B2BB-843F-4E91-B66D-83949A06E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89507197"/>
                  </p:ext>
                </p:extLst>
              </p:nvPr>
            </p:nvGraphicFramePr>
            <p:xfrm>
              <a:off x="4355976" y="3789040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0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(3)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8877B2BB-843F-4E91-B66D-83949A06E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89507197"/>
                  </p:ext>
                </p:extLst>
              </p:nvPr>
            </p:nvGraphicFramePr>
            <p:xfrm>
              <a:off x="4355976" y="3789040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1" t="-1587" r="-2963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1" t="-100000" r="-2963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1" t="-203175" r="-2963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94F3C90-932B-4462-B53D-FE2D526700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44242269"/>
                  </p:ext>
                </p:extLst>
              </p:nvPr>
            </p:nvGraphicFramePr>
            <p:xfrm>
              <a:off x="2134069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94F3C90-932B-4462-B53D-FE2D526700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44242269"/>
                  </p:ext>
                </p:extLst>
              </p:nvPr>
            </p:nvGraphicFramePr>
            <p:xfrm>
              <a:off x="2134069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ADA53FD5-E88E-42BC-8666-DB1603BA14D4}"/>
              </a:ext>
            </a:extLst>
          </p:cNvPr>
          <p:cNvSpPr/>
          <p:nvPr/>
        </p:nvSpPr>
        <p:spPr>
          <a:xfrm>
            <a:off x="1790732" y="4612874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C0B478-8B16-405D-A235-CE6F51F817AD}"/>
              </a:ext>
            </a:extLst>
          </p:cNvPr>
          <p:cNvSpPr/>
          <p:nvPr/>
        </p:nvSpPr>
        <p:spPr>
          <a:xfrm>
            <a:off x="4010951" y="3839724"/>
            <a:ext cx="333635" cy="282673"/>
          </a:xfrm>
          <a:prstGeom prst="rightArrow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6463F-6F2B-4C49-907F-F61CB27C4FAA}"/>
              </a:ext>
            </a:extLst>
          </p:cNvPr>
          <p:cNvGrpSpPr/>
          <p:nvPr/>
        </p:nvGrpSpPr>
        <p:grpSpPr>
          <a:xfrm>
            <a:off x="5272382" y="2226432"/>
            <a:ext cx="4176523" cy="1605695"/>
            <a:chOff x="5272382" y="2226432"/>
            <a:chExt cx="4176523" cy="160569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3FE755B-62C2-45AC-9B59-BA89453770A3}"/>
                </a:ext>
              </a:extLst>
            </p:cNvPr>
            <p:cNvSpPr/>
            <p:nvPr/>
          </p:nvSpPr>
          <p:spPr>
            <a:xfrm>
              <a:off x="5272441" y="224716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V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9EFD00-71AF-4F7E-BAD7-1077613BBE1B}"/>
                </a:ext>
              </a:extLst>
            </p:cNvPr>
            <p:cNvSpPr/>
            <p:nvPr/>
          </p:nvSpPr>
          <p:spPr>
            <a:xfrm>
              <a:off x="5272440" y="265192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5D80F75-0B35-47D8-A635-00659A848A1A}"/>
                    </a:ext>
                  </a:extLst>
                </p:cNvPr>
                <p:cNvSpPr txBox="1"/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Updated Vertex</a:t>
                  </a:r>
                  <a:r>
                    <a:rPr lang="en-US" sz="1600" dirty="0"/>
                    <a:t>: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 with distance &lt;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5D80F75-0B35-47D8-A635-00659A848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01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A5310E-4CF4-412E-B707-18A42DBBBDB7}"/>
                    </a:ext>
                  </a:extLst>
                </p:cNvPr>
                <p:cNvSpPr txBox="1"/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Top Vertex</a:t>
                  </a:r>
                  <a:r>
                    <a:rPr lang="en-US" sz="1600" dirty="0"/>
                    <a:t>: Minimum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A5310E-4CF4-412E-B707-18A42DBBB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14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B91CA49-EADB-4138-BF6D-B2D9C8B672C5}"/>
                </a:ext>
              </a:extLst>
            </p:cNvPr>
            <p:cNvSpPr/>
            <p:nvPr/>
          </p:nvSpPr>
          <p:spPr>
            <a:xfrm>
              <a:off x="5272382" y="3502806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B98588F-3B6D-4046-9DB0-75699DD63B86}"/>
                    </a:ext>
                  </a:extLst>
                </p:cNvPr>
                <p:cNvSpPr txBox="1"/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Unvisited Vertex: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, still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B98588F-3B6D-4046-9DB0-75699DD63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917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2EF8605-ED5B-493B-A3C1-874149AEDA1A}"/>
                </a:ext>
              </a:extLst>
            </p:cNvPr>
            <p:cNvSpPr/>
            <p:nvPr/>
          </p:nvSpPr>
          <p:spPr>
            <a:xfrm>
              <a:off x="5275839" y="307454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54B0349-8AA0-4F13-A9EE-0A5BA5634F26}"/>
                    </a:ext>
                  </a:extLst>
                </p:cNvPr>
                <p:cNvSpPr txBox="1"/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</a:rPr>
                    <a:t>Visited Vertex</a:t>
                  </a:r>
                  <a:r>
                    <a:rPr lang="en-US" sz="1600" dirty="0"/>
                    <a:t>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600" dirty="0"/>
                    <a:t> Found Shortest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54B0349-8AA0-4F13-A9EE-0A5BA5634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94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9E92F0-DC99-4333-8315-E1C3B6CE5B62}"/>
              </a:ext>
            </a:extLst>
          </p:cNvPr>
          <p:cNvGrpSpPr/>
          <p:nvPr/>
        </p:nvGrpSpPr>
        <p:grpSpPr>
          <a:xfrm>
            <a:off x="5669929" y="4137641"/>
            <a:ext cx="3058896" cy="1991097"/>
            <a:chOff x="5292080" y="4039246"/>
            <a:chExt cx="3058896" cy="199109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10763F1-3536-4EC0-890E-BD964B872694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5774479-4504-416F-B95E-84F622572839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E7B5D3E-F6C3-44E5-8DBC-9562E77FFBA6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771E838-0AE3-443B-A3BE-6F4B0B04D768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1814167-2AF0-473E-B882-5A3579526B93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BC8FB0-7FA4-4478-B136-C0ED178B2B92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15B84A0-B46E-4E11-B1C5-D1E045131B1A}"/>
                </a:ext>
              </a:extLst>
            </p:cNvPr>
            <p:cNvCxnSpPr>
              <a:stCxn id="57" idx="7"/>
              <a:endCxn id="58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228BAB9-E1A4-4FDA-9C8A-393B108AC131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67AF601-52F0-414B-9B2D-C6E55162E2C1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11DAA5-B25D-4C7A-8CF3-A897C1087CBB}"/>
                </a:ext>
              </a:extLst>
            </p:cNvPr>
            <p:cNvCxnSpPr>
              <a:cxnSpLocks/>
              <a:stCxn id="57" idx="5"/>
              <a:endCxn id="60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64F1C63-486D-4B6F-97D4-3654F6134AF0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F9F55AF-AF9C-4520-86C1-41BB2132CBC4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65218FA-A6B8-4860-9BF2-8618601EDA42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AAB0100-D400-4738-B07F-06394D26599A}"/>
                </a:ext>
              </a:extLst>
            </p:cNvPr>
            <p:cNvCxnSpPr>
              <a:cxnSpLocks/>
              <a:stCxn id="59" idx="6"/>
              <a:endCxn id="61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45D8917-2651-4587-AE7C-58D66B534144}"/>
                </a:ext>
              </a:extLst>
            </p:cNvPr>
            <p:cNvCxnSpPr>
              <a:cxnSpLocks/>
              <a:stCxn id="59" idx="5"/>
              <a:endCxn id="60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3CB29E1-4B08-485C-B2C4-8C44D3397937}"/>
                </a:ext>
              </a:extLst>
            </p:cNvPr>
            <p:cNvCxnSpPr>
              <a:cxnSpLocks/>
              <a:stCxn id="60" idx="7"/>
              <a:endCxn id="61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D98AE8F-5EBF-4A5C-B47B-19CE61192D97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291AFCB-DB7E-4E9F-83DF-02821785C3BA}"/>
                </a:ext>
              </a:extLst>
            </p:cNvPr>
            <p:cNvCxnSpPr>
              <a:cxnSpLocks/>
              <a:stCxn id="62" idx="1"/>
              <a:endCxn id="61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31B3ABB-ECEE-4C35-BBA9-697BE81CA732}"/>
                </a:ext>
              </a:extLst>
            </p:cNvPr>
            <p:cNvCxnSpPr>
              <a:cxnSpLocks/>
              <a:stCxn id="58" idx="5"/>
              <a:endCxn id="59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976CC87-5C51-4772-8196-5D199E6F90E2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2AB9D88-792D-4C2B-8098-57A8BB853930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136FD63-BC6C-4EB5-B484-E1EF5FD57C87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80ED7AE-6430-4E26-A07D-97A5A6E44024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232A14-46EE-400E-8FEA-BFEDFF5BDD78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58BF0F3-6BD5-490F-A9F2-409FC0E395E2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98EEF7-886A-49FC-9A30-48960C201D6D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99BCB4FB-425E-4C0E-A471-05C9B5F19787}"/>
              </a:ext>
            </a:extLst>
          </p:cNvPr>
          <p:cNvSpPr/>
          <p:nvPr/>
        </p:nvSpPr>
        <p:spPr>
          <a:xfrm>
            <a:off x="1787501" y="5421263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8C3C8712-A5DC-4082-B739-FE5FCB8A32E9}"/>
              </a:ext>
            </a:extLst>
          </p:cNvPr>
          <p:cNvSpPr/>
          <p:nvPr/>
        </p:nvSpPr>
        <p:spPr>
          <a:xfrm>
            <a:off x="1787500" y="6128738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2543"/>
    </mc:Choice>
    <mc:Fallback xmlns="">
      <p:transition advTm="9254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Neighbor Update</a:t>
                </a:r>
              </a:p>
              <a:p>
                <a:pPr lvl="1"/>
                <a:r>
                  <a:rPr lang="en-US" dirty="0"/>
                  <a:t>Pop out top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’s out-neighbors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already popped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1&gt;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skip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+3&lt;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∞,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push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15104808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u="none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u="none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u="none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15104808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u="none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8877B2BB-843F-4E91-B66D-83949A06E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11254877"/>
                  </p:ext>
                </p:extLst>
              </p:nvPr>
            </p:nvGraphicFramePr>
            <p:xfrm>
              <a:off x="4355976" y="3789040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(3)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8877B2BB-843F-4E91-B66D-83949A06E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11254877"/>
                  </p:ext>
                </p:extLst>
              </p:nvPr>
            </p:nvGraphicFramePr>
            <p:xfrm>
              <a:off x="4355976" y="3789040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1" t="-1587" r="-2963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1" t="-100000" r="-2963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1" t="-203175" r="-2963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94F3C90-932B-4462-B53D-FE2D526700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55004318"/>
                  </p:ext>
                </p:extLst>
              </p:nvPr>
            </p:nvGraphicFramePr>
            <p:xfrm>
              <a:off x="2134069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94F3C90-932B-4462-B53D-FE2D526700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55004318"/>
                  </p:ext>
                </p:extLst>
              </p:nvPr>
            </p:nvGraphicFramePr>
            <p:xfrm>
              <a:off x="2134069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C0B478-8B16-405D-A235-CE6F51F817AD}"/>
              </a:ext>
            </a:extLst>
          </p:cNvPr>
          <p:cNvSpPr/>
          <p:nvPr/>
        </p:nvSpPr>
        <p:spPr>
          <a:xfrm>
            <a:off x="4010951" y="3839724"/>
            <a:ext cx="333635" cy="282673"/>
          </a:xfrm>
          <a:prstGeom prst="rightArrow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5">
                <a:extLst>
                  <a:ext uri="{FF2B5EF4-FFF2-40B4-BE49-F238E27FC236}">
                    <a16:creationId xmlns:a16="http://schemas.microsoft.com/office/drawing/2014/main" id="{EBCA773F-B4DD-4ECC-A85F-C0E21107F1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49707880"/>
                  </p:ext>
                </p:extLst>
              </p:nvPr>
            </p:nvGraphicFramePr>
            <p:xfrm>
              <a:off x="3181069" y="3796637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800" b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800" b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(3)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5">
                <a:extLst>
                  <a:ext uri="{FF2B5EF4-FFF2-40B4-BE49-F238E27FC236}">
                    <a16:creationId xmlns:a16="http://schemas.microsoft.com/office/drawing/2014/main" id="{EBCA773F-B4DD-4ECC-A85F-C0E21107F1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49707880"/>
                  </p:ext>
                </p:extLst>
              </p:nvPr>
            </p:nvGraphicFramePr>
            <p:xfrm>
              <a:off x="3181069" y="3796637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35" t="-1587" r="-2941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35" t="-100000" r="-2941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35" t="-203175" r="-2941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44BA122-760F-4288-977A-528F456C797C}"/>
              </a:ext>
            </a:extLst>
          </p:cNvPr>
          <p:cNvGrpSpPr/>
          <p:nvPr/>
        </p:nvGrpSpPr>
        <p:grpSpPr>
          <a:xfrm>
            <a:off x="5272382" y="2226432"/>
            <a:ext cx="4176523" cy="1605695"/>
            <a:chOff x="5272382" y="2226432"/>
            <a:chExt cx="4176523" cy="1605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C12028-98BA-4BCB-BE0E-5D1F09964065}"/>
                </a:ext>
              </a:extLst>
            </p:cNvPr>
            <p:cNvSpPr/>
            <p:nvPr/>
          </p:nvSpPr>
          <p:spPr>
            <a:xfrm>
              <a:off x="5272441" y="224716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V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5F6A00-72B1-47A0-AC16-2B5B27792B2A}"/>
                </a:ext>
              </a:extLst>
            </p:cNvPr>
            <p:cNvSpPr/>
            <p:nvPr/>
          </p:nvSpPr>
          <p:spPr>
            <a:xfrm>
              <a:off x="5272440" y="265192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EE5AA77-E61F-4207-B378-C572C6B987C8}"/>
                    </a:ext>
                  </a:extLst>
                </p:cNvPr>
                <p:cNvSpPr txBox="1"/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Updated Vertex</a:t>
                  </a:r>
                  <a:r>
                    <a:rPr lang="en-US" sz="1600" dirty="0"/>
                    <a:t>: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 with distance &lt;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EE5AA77-E61F-4207-B378-C572C6B98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101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5F0F6D7-75C2-43BE-9604-B7A85C12C7CE}"/>
                    </a:ext>
                  </a:extLst>
                </p:cNvPr>
                <p:cNvSpPr txBox="1"/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Top Vertex</a:t>
                  </a:r>
                  <a:r>
                    <a:rPr lang="en-US" sz="1600" dirty="0"/>
                    <a:t>: Minimum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5F0F6D7-75C2-43BE-9604-B7A85C12C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14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891AE1D-73C2-415B-BCA1-3736C3A60396}"/>
                </a:ext>
              </a:extLst>
            </p:cNvPr>
            <p:cNvSpPr/>
            <p:nvPr/>
          </p:nvSpPr>
          <p:spPr>
            <a:xfrm>
              <a:off x="5272382" y="3502806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2241607-18E5-4C11-9571-F10A5F038683}"/>
                    </a:ext>
                  </a:extLst>
                </p:cNvPr>
                <p:cNvSpPr txBox="1"/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Unvisited Vertex: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, still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2241607-18E5-4C11-9571-F10A5F038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917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D830DB-1D56-4393-A2F0-4550E1B7E5F1}"/>
                </a:ext>
              </a:extLst>
            </p:cNvPr>
            <p:cNvSpPr/>
            <p:nvPr/>
          </p:nvSpPr>
          <p:spPr>
            <a:xfrm>
              <a:off x="5275839" y="307454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3AAB70E-7CD0-4EA2-9343-5DF2E7B097E0}"/>
                    </a:ext>
                  </a:extLst>
                </p:cNvPr>
                <p:cNvSpPr txBox="1"/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</a:rPr>
                    <a:t>Visited Vertex</a:t>
                  </a:r>
                  <a:r>
                    <a:rPr lang="en-US" sz="1600" dirty="0"/>
                    <a:t>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600" dirty="0"/>
                    <a:t> Found Shortest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3AAB70E-7CD0-4EA2-9343-5DF2E7B09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94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214A1-E6AF-43B3-BA47-7C6FBAEDF229}"/>
              </a:ext>
            </a:extLst>
          </p:cNvPr>
          <p:cNvGrpSpPr/>
          <p:nvPr/>
        </p:nvGrpSpPr>
        <p:grpSpPr>
          <a:xfrm>
            <a:off x="5669929" y="4137641"/>
            <a:ext cx="3058896" cy="1991097"/>
            <a:chOff x="5292080" y="4039246"/>
            <a:chExt cx="3058896" cy="199109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5DFC78-D699-4CDA-A978-1A8C6B160BA6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D60523B-33F2-46DE-BA54-2DBD62B97469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175A69A-73A4-4B35-8D05-AF18527522E7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1DABA61-0BC4-4DF1-8AFF-9B888B330405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402D49-642F-41CA-A069-4D397BD817C7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B05F643-DCFB-4790-AA93-64E23DE1D4B1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E413B2-A07C-4735-8052-B4066332DF5B}"/>
                </a:ext>
              </a:extLst>
            </p:cNvPr>
            <p:cNvCxnSpPr>
              <a:stCxn id="23" idx="7"/>
              <a:endCxn id="24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958EE3-7AB2-47FC-8A90-26F7E4E59EB6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3828D84-929F-43FE-90C7-CA7177621AA4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03A2B5-0442-48B2-8ACA-C1860611C2ED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8405E3-EBE4-461E-919C-80EEACE9330E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D4580E-4826-4F0D-B34C-DB9731EB1B3D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8F939FA-E1D4-41FB-A535-497E94DF6519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BCFC8B-BAAA-4450-B035-91C93C141D84}"/>
                </a:ext>
              </a:extLst>
            </p:cNvPr>
            <p:cNvCxnSpPr>
              <a:cxnSpLocks/>
              <a:stCxn id="25" idx="6"/>
              <a:endCxn id="27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F7E1E64-3C19-47DD-98E9-E37279761007}"/>
                </a:ext>
              </a:extLst>
            </p:cNvPr>
            <p:cNvCxnSpPr>
              <a:cxnSpLocks/>
              <a:stCxn id="25" idx="5"/>
              <a:endCxn id="26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7B4D5EE-D26F-46D9-84B5-D24A64D0E084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E9BDCC4-1E98-4FD2-A931-3EA3CED4A406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BF71AD-2EAA-44A4-88BC-9F9A467A418B}"/>
                </a:ext>
              </a:extLst>
            </p:cNvPr>
            <p:cNvCxnSpPr>
              <a:cxnSpLocks/>
              <a:stCxn id="28" idx="1"/>
              <a:endCxn id="27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C525B3E-3639-49DE-85DA-18300E936B90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CBA3C0-7E3C-4F19-96C8-8F0971C0DDCE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078C87-94EC-48FC-879E-164F749410C3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04F531-0AC3-4ABE-96EE-C31FB64D0F4E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818608-F378-4EBF-A80B-CC75C326C41A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B4A154-F95B-4F86-8491-C134276F511C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E227A95-76FB-46B7-9825-C2687516C65E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290D19-A3EF-4256-A730-01709C3F04D9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2074C85-1E1A-480A-B9A1-2405E93F3FDB}"/>
              </a:ext>
            </a:extLst>
          </p:cNvPr>
          <p:cNvSpPr/>
          <p:nvPr/>
        </p:nvSpPr>
        <p:spPr>
          <a:xfrm>
            <a:off x="1790092" y="5765534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74"/>
    </mc:Choice>
    <mc:Fallback xmlns="">
      <p:transition advTm="7597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Neighbor Update</a:t>
                </a:r>
              </a:p>
              <a:p>
                <a:pPr lvl="1"/>
                <a:r>
                  <a:rPr lang="en-US" dirty="0"/>
                  <a:t>Pop out top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’s out-neighbors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already popped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&lt;6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update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  <a:p>
                <a:pPr lvl="2"/>
                <a:endParaRPr lang="en-US" dirty="0">
                  <a:latin typeface="Cambria Math" panose="02040503050406030204" pitchFamily="18" charset="0"/>
                </a:endParaRP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75753607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75753607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8877B2BB-843F-4E91-B66D-83949A06E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36603850"/>
                  </p:ext>
                </p:extLst>
              </p:nvPr>
            </p:nvGraphicFramePr>
            <p:xfrm>
              <a:off x="4355976" y="3789040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(4)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8877B2BB-843F-4E91-B66D-83949A06E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36603850"/>
                  </p:ext>
                </p:extLst>
              </p:nvPr>
            </p:nvGraphicFramePr>
            <p:xfrm>
              <a:off x="4355976" y="3789040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" t="-1563" r="-2963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" t="-103175" r="-2963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94F3C90-932B-4462-B53D-FE2D526700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0643725"/>
                  </p:ext>
                </p:extLst>
              </p:nvPr>
            </p:nvGraphicFramePr>
            <p:xfrm>
              <a:off x="2134069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94F3C90-932B-4462-B53D-FE2D526700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0643725"/>
                  </p:ext>
                </p:extLst>
              </p:nvPr>
            </p:nvGraphicFramePr>
            <p:xfrm>
              <a:off x="2134069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C0B478-8B16-405D-A235-CE6F51F817AD}"/>
              </a:ext>
            </a:extLst>
          </p:cNvPr>
          <p:cNvSpPr/>
          <p:nvPr/>
        </p:nvSpPr>
        <p:spPr>
          <a:xfrm>
            <a:off x="4010951" y="3839724"/>
            <a:ext cx="333635" cy="282673"/>
          </a:xfrm>
          <a:prstGeom prst="rightArrow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5">
                <a:extLst>
                  <a:ext uri="{FF2B5EF4-FFF2-40B4-BE49-F238E27FC236}">
                    <a16:creationId xmlns:a16="http://schemas.microsoft.com/office/drawing/2014/main" id="{EBCA773F-B4DD-4ECC-A85F-C0E21107F1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66584808"/>
                  </p:ext>
                </p:extLst>
              </p:nvPr>
            </p:nvGraphicFramePr>
            <p:xfrm>
              <a:off x="3181069" y="3796637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(3)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5">
                <a:extLst>
                  <a:ext uri="{FF2B5EF4-FFF2-40B4-BE49-F238E27FC236}">
                    <a16:creationId xmlns:a16="http://schemas.microsoft.com/office/drawing/2014/main" id="{EBCA773F-B4DD-4ECC-A85F-C0E21107F1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66584808"/>
                  </p:ext>
                </p:extLst>
              </p:nvPr>
            </p:nvGraphicFramePr>
            <p:xfrm>
              <a:off x="3181069" y="3796637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35" t="-1587" r="-2941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35" t="-100000" r="-2941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35" t="-203175" r="-2941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71B793A-FECB-425F-A909-796CE72BB66A}"/>
              </a:ext>
            </a:extLst>
          </p:cNvPr>
          <p:cNvGrpSpPr/>
          <p:nvPr/>
        </p:nvGrpSpPr>
        <p:grpSpPr>
          <a:xfrm>
            <a:off x="5272382" y="2226432"/>
            <a:ext cx="4176523" cy="1605695"/>
            <a:chOff x="5272382" y="2226432"/>
            <a:chExt cx="4176523" cy="1605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0DF2B8-6413-4862-B523-44BF4EFF6095}"/>
                </a:ext>
              </a:extLst>
            </p:cNvPr>
            <p:cNvSpPr/>
            <p:nvPr/>
          </p:nvSpPr>
          <p:spPr>
            <a:xfrm>
              <a:off x="5272441" y="224716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V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0DBAD1-53F5-4233-8C5D-E186D1CE2D0A}"/>
                </a:ext>
              </a:extLst>
            </p:cNvPr>
            <p:cNvSpPr/>
            <p:nvPr/>
          </p:nvSpPr>
          <p:spPr>
            <a:xfrm>
              <a:off x="5272440" y="265192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F018F0-1FF8-43F6-9F85-662FF66363ED}"/>
                    </a:ext>
                  </a:extLst>
                </p:cNvPr>
                <p:cNvSpPr txBox="1"/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Updated Vertex</a:t>
                  </a:r>
                  <a:r>
                    <a:rPr lang="en-US" sz="1600" dirty="0"/>
                    <a:t>: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 with distance &lt;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F018F0-1FF8-43F6-9F85-662FF6636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101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F1CA1B-B120-4B5B-B96C-7C36F5B31557}"/>
                    </a:ext>
                  </a:extLst>
                </p:cNvPr>
                <p:cNvSpPr txBox="1"/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Top Vertex</a:t>
                  </a:r>
                  <a:r>
                    <a:rPr lang="en-US" sz="1600" dirty="0"/>
                    <a:t>: Minimum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F1CA1B-B120-4B5B-B96C-7C36F5B31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114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2FE7E51-9862-4E4E-AB52-BD18551B50B1}"/>
                </a:ext>
              </a:extLst>
            </p:cNvPr>
            <p:cNvSpPr/>
            <p:nvPr/>
          </p:nvSpPr>
          <p:spPr>
            <a:xfrm>
              <a:off x="5272382" y="3502806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4CDC627-7457-461F-AA37-60791E15FA86}"/>
                    </a:ext>
                  </a:extLst>
                </p:cNvPr>
                <p:cNvSpPr txBox="1"/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Unvisited Vertex: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, still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4CDC627-7457-461F-AA37-60791E15F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917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B94ED25-C388-4472-96BD-1A23F7236ABB}"/>
                </a:ext>
              </a:extLst>
            </p:cNvPr>
            <p:cNvSpPr/>
            <p:nvPr/>
          </p:nvSpPr>
          <p:spPr>
            <a:xfrm>
              <a:off x="5275839" y="307454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42C1A1-613A-41D6-BC5E-FD71805E1626}"/>
                    </a:ext>
                  </a:extLst>
                </p:cNvPr>
                <p:cNvSpPr txBox="1"/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</a:rPr>
                    <a:t>Visited Vertex</a:t>
                  </a:r>
                  <a:r>
                    <a:rPr lang="en-US" sz="1600" dirty="0"/>
                    <a:t>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600" dirty="0"/>
                    <a:t> Found Shortest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42C1A1-613A-41D6-BC5E-FD71805E1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94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CC68DC-9A71-4CAE-AF0B-CDD2FF0BB20B}"/>
              </a:ext>
            </a:extLst>
          </p:cNvPr>
          <p:cNvGrpSpPr/>
          <p:nvPr/>
        </p:nvGrpSpPr>
        <p:grpSpPr>
          <a:xfrm>
            <a:off x="5669929" y="4137641"/>
            <a:ext cx="3058896" cy="1991097"/>
            <a:chOff x="5292080" y="4039246"/>
            <a:chExt cx="3058896" cy="199109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D74988F-4AF2-4784-B8E2-98DFEAE62ED6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8E88942-45B0-40DF-B96E-D89126F30CAA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B78D71-62AA-4AA1-A82F-5C50C460D1D9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5A2C708-C881-415D-B1DC-5E1E5BF26316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3B2BBD-9AB2-4CF3-80E8-09FBB300ED9A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DC0E4D-3A49-45DC-8436-2CF13E97D027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BC9705A-C5DB-490F-AD4B-6EA95E3D6C73}"/>
                </a:ext>
              </a:extLst>
            </p:cNvPr>
            <p:cNvCxnSpPr>
              <a:stCxn id="23" idx="7"/>
              <a:endCxn id="24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230593-8583-45BE-B479-0EA15C9D5D90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65F4A2-5807-4F93-A48F-EC8681F19797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422EC6-2ECC-43A4-91CA-506410A967DD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49FF79-0D28-4D33-9C07-B119F4E1D4C7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D8AD28-EB75-4BC5-907B-843165A2E0CA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1E61D9-208D-4420-AD30-F9508C0A9D1F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5F756C-B1DD-4D28-BFA5-6C83FA70F330}"/>
                </a:ext>
              </a:extLst>
            </p:cNvPr>
            <p:cNvCxnSpPr>
              <a:cxnSpLocks/>
              <a:stCxn id="25" idx="6"/>
              <a:endCxn id="27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7E382C-2109-4FE5-9649-D015DA5F14E3}"/>
                </a:ext>
              </a:extLst>
            </p:cNvPr>
            <p:cNvCxnSpPr>
              <a:cxnSpLocks/>
              <a:stCxn id="25" idx="5"/>
              <a:endCxn id="26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61303-3BCA-4D60-B02F-F0585972AB70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4742D78-43B3-47BD-8D81-8AFF6FB389D9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0EAFD7C-F058-43D6-9B22-1979548B3012}"/>
                </a:ext>
              </a:extLst>
            </p:cNvPr>
            <p:cNvCxnSpPr>
              <a:cxnSpLocks/>
              <a:stCxn id="28" idx="1"/>
              <a:endCxn id="27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137CEC-5836-4CDD-8497-AADD431F5162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639228-DE98-4F0F-9137-13CB2483C409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D377F9-8095-4770-9037-A11FB1FB5C68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3371F3-0B22-4414-BFBC-FDD07F3C4A5E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68FD94E-2D03-405E-B6D0-FFC56CB5FEBF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D9D935-D055-4317-A4C7-874CCE7B54D4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48CDC7-B9A6-4DD2-8B9F-C7E8654FC106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62202B-42F9-4671-970F-5884FD8B1E90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8E26EF27-59A2-4C12-B967-C4CBE3C22444}"/>
              </a:ext>
            </a:extLst>
          </p:cNvPr>
          <p:cNvSpPr/>
          <p:nvPr/>
        </p:nvSpPr>
        <p:spPr>
          <a:xfrm>
            <a:off x="1792039" y="5775033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4D9376F8-10C4-43BB-B285-5D75E865239A}"/>
              </a:ext>
            </a:extLst>
          </p:cNvPr>
          <p:cNvSpPr/>
          <p:nvPr/>
        </p:nvSpPr>
        <p:spPr>
          <a:xfrm>
            <a:off x="1787443" y="6189523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9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566"/>
    </mc:Choice>
    <mc:Fallback xmlns="">
      <p:transition advTm="6756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Neighbor Update</a:t>
                </a:r>
              </a:p>
              <a:p>
                <a:pPr lvl="1"/>
                <a:r>
                  <a:rPr lang="en-US" dirty="0"/>
                  <a:t>Pop out top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’s out-neighbors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already popped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push 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5&gt;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skip</a:t>
                </a:r>
              </a:p>
              <a:p>
                <a:pPr lvl="2"/>
                <a:endParaRPr lang="en-US" dirty="0">
                  <a:latin typeface="Cambria Math" panose="02040503050406030204" pitchFamily="18" charset="0"/>
                </a:endParaRP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0832998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0832998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8877B2BB-843F-4E91-B66D-83949A06E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62954128"/>
                  </p:ext>
                </p:extLst>
              </p:nvPr>
            </p:nvGraphicFramePr>
            <p:xfrm>
              <a:off x="4355976" y="3789040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8877B2BB-843F-4E91-B66D-83949A06E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62954128"/>
                  </p:ext>
                </p:extLst>
              </p:nvPr>
            </p:nvGraphicFramePr>
            <p:xfrm>
              <a:off x="4355976" y="3789040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" t="-1563" r="-2963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" t="-103175" r="-2963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94F3C90-932B-4462-B53D-FE2D526700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1963563"/>
                  </p:ext>
                </p:extLst>
              </p:nvPr>
            </p:nvGraphicFramePr>
            <p:xfrm>
              <a:off x="2134069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94F3C90-932B-4462-B53D-FE2D526700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1963563"/>
                  </p:ext>
                </p:extLst>
              </p:nvPr>
            </p:nvGraphicFramePr>
            <p:xfrm>
              <a:off x="2134069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C0B478-8B16-405D-A235-CE6F51F817AD}"/>
              </a:ext>
            </a:extLst>
          </p:cNvPr>
          <p:cNvSpPr/>
          <p:nvPr/>
        </p:nvSpPr>
        <p:spPr>
          <a:xfrm>
            <a:off x="4010951" y="3839724"/>
            <a:ext cx="333635" cy="282673"/>
          </a:xfrm>
          <a:prstGeom prst="rightArrow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5">
                <a:extLst>
                  <a:ext uri="{FF2B5EF4-FFF2-40B4-BE49-F238E27FC236}">
                    <a16:creationId xmlns:a16="http://schemas.microsoft.com/office/drawing/2014/main" id="{EBCA773F-B4DD-4ECC-A85F-C0E21107F1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0951159"/>
                  </p:ext>
                </p:extLst>
              </p:nvPr>
            </p:nvGraphicFramePr>
            <p:xfrm>
              <a:off x="3181069" y="3796637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(4)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5">
                <a:extLst>
                  <a:ext uri="{FF2B5EF4-FFF2-40B4-BE49-F238E27FC236}">
                    <a16:creationId xmlns:a16="http://schemas.microsoft.com/office/drawing/2014/main" id="{EBCA773F-B4DD-4ECC-A85F-C0E21107F1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0951159"/>
                  </p:ext>
                </p:extLst>
              </p:nvPr>
            </p:nvGraphicFramePr>
            <p:xfrm>
              <a:off x="3181069" y="3796637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35" t="-1563" r="-2941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35" t="-103175" r="-2941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BF9321E-49EE-4613-A089-F76FF1646120}"/>
              </a:ext>
            </a:extLst>
          </p:cNvPr>
          <p:cNvGrpSpPr/>
          <p:nvPr/>
        </p:nvGrpSpPr>
        <p:grpSpPr>
          <a:xfrm>
            <a:off x="5272382" y="2226432"/>
            <a:ext cx="4176523" cy="1605695"/>
            <a:chOff x="5272382" y="2226432"/>
            <a:chExt cx="4176523" cy="1605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A6176E4-8BAC-4EE9-9C0E-B5DFC2D9F9F9}"/>
                </a:ext>
              </a:extLst>
            </p:cNvPr>
            <p:cNvSpPr/>
            <p:nvPr/>
          </p:nvSpPr>
          <p:spPr>
            <a:xfrm>
              <a:off x="5272441" y="224716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V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1109E6-DA85-48C7-A4B6-7C66DBC9FB3E}"/>
                </a:ext>
              </a:extLst>
            </p:cNvPr>
            <p:cNvSpPr/>
            <p:nvPr/>
          </p:nvSpPr>
          <p:spPr>
            <a:xfrm>
              <a:off x="5272440" y="265192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5C9EA1-9CD4-4C94-8A78-F6D27C27EAFC}"/>
                    </a:ext>
                  </a:extLst>
                </p:cNvPr>
                <p:cNvSpPr txBox="1"/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Updated Vertex</a:t>
                  </a:r>
                  <a:r>
                    <a:rPr lang="en-US" sz="1600" dirty="0"/>
                    <a:t>: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 with distance &lt;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5C9EA1-9CD4-4C94-8A78-F6D27C27E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101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CF1E839-B3D2-4266-8FD7-460244065652}"/>
                    </a:ext>
                  </a:extLst>
                </p:cNvPr>
                <p:cNvSpPr txBox="1"/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Top Vertex</a:t>
                  </a:r>
                  <a:r>
                    <a:rPr lang="en-US" sz="1600" dirty="0"/>
                    <a:t>: Minimum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CF1E839-B3D2-4266-8FD7-4602440656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114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68D2ECF-D366-4DCA-8D8B-977733A665F7}"/>
                </a:ext>
              </a:extLst>
            </p:cNvPr>
            <p:cNvSpPr/>
            <p:nvPr/>
          </p:nvSpPr>
          <p:spPr>
            <a:xfrm>
              <a:off x="5272382" y="3502806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1EC491D-2F81-40CB-ADA6-F155753702F6}"/>
                    </a:ext>
                  </a:extLst>
                </p:cNvPr>
                <p:cNvSpPr txBox="1"/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Unvisited Vertex: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, still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1EC491D-2F81-40CB-ADA6-F15575370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917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B256FF-A837-4A5F-853C-9FC798DDB39A}"/>
                </a:ext>
              </a:extLst>
            </p:cNvPr>
            <p:cNvSpPr/>
            <p:nvPr/>
          </p:nvSpPr>
          <p:spPr>
            <a:xfrm>
              <a:off x="5275839" y="307454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7D2750B-D148-4FD7-B57E-FC1F60EADFC3}"/>
                    </a:ext>
                  </a:extLst>
                </p:cNvPr>
                <p:cNvSpPr txBox="1"/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</a:rPr>
                    <a:t>Visited Vertex</a:t>
                  </a:r>
                  <a:r>
                    <a:rPr lang="en-US" sz="1600" dirty="0"/>
                    <a:t>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600" dirty="0"/>
                    <a:t> Found Shortest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7D2750B-D148-4FD7-B57E-FC1F60EAD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94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A27A45-BF64-4EB5-9B2C-A3601F51A3FE}"/>
              </a:ext>
            </a:extLst>
          </p:cNvPr>
          <p:cNvGrpSpPr/>
          <p:nvPr/>
        </p:nvGrpSpPr>
        <p:grpSpPr>
          <a:xfrm>
            <a:off x="5669929" y="4137641"/>
            <a:ext cx="3058896" cy="1991097"/>
            <a:chOff x="5292080" y="4039246"/>
            <a:chExt cx="3058896" cy="199109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D32294D-2069-4089-B617-EBFE33A6E095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6A80F77-797C-4817-9406-E304445D177B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0BBF8F-74C7-4281-B67B-4A0C8CE7AEE5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BDA0D2-975B-4524-B909-47F25702A8D7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54DB654-35E1-4361-BBE8-5D2464CC8E91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79DDC1B-03B0-4F28-A6E6-D5A5B7A7334C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C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A689718-BBC7-4C89-B41B-A1A7F7F028FE}"/>
                </a:ext>
              </a:extLst>
            </p:cNvPr>
            <p:cNvCxnSpPr>
              <a:stCxn id="23" idx="7"/>
              <a:endCxn id="24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208697-7274-4795-984A-35C1CE0D5709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6275BE-8B67-4CEF-90EA-8729230A455B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17619F-8E2C-41C0-8141-EA5ABBAF3DCD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FCE1BD-DF66-4C2C-B5C1-6598450EF714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4D93FE-53C8-40D5-A52B-BDB7E31C6480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B6F2F26-B3EE-4B00-8AF9-1B287429CDDA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212A7-4E09-4819-886A-EF0594273DE2}"/>
                </a:ext>
              </a:extLst>
            </p:cNvPr>
            <p:cNvCxnSpPr>
              <a:cxnSpLocks/>
              <a:stCxn id="25" idx="6"/>
              <a:endCxn id="27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F0A0DC-B526-414B-A217-9BB75DEA1BD9}"/>
                </a:ext>
              </a:extLst>
            </p:cNvPr>
            <p:cNvCxnSpPr>
              <a:cxnSpLocks/>
              <a:stCxn id="25" idx="5"/>
              <a:endCxn id="26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23E486-0504-4974-9CDE-27EC40FF955B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E535F8-208C-41E5-9457-1C2455AE4B26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32B99E3-14EF-4938-9734-DF42B71AD901}"/>
                </a:ext>
              </a:extLst>
            </p:cNvPr>
            <p:cNvCxnSpPr>
              <a:cxnSpLocks/>
              <a:stCxn id="28" idx="1"/>
              <a:endCxn id="27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AFFE24C-853B-4527-8C87-4A532CC36039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75B712-A864-42BC-83BA-53422DF4497B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FAFCB25-FD1B-42B7-B90B-F6589B983F99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1A857D-F451-4796-B506-96A4BF874906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3FFC10-F5DC-485C-916D-65114270BFA9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142C0A-20D4-4B14-AB7A-3D7DA4AE62C0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D58F64-451F-4EA2-90F7-B45193EA5B79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2D61C5-EC3A-4825-9649-32AD8CC681C0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EABB4643-7938-4028-A6BB-82F74201EF6C}"/>
              </a:ext>
            </a:extLst>
          </p:cNvPr>
          <p:cNvSpPr/>
          <p:nvPr/>
        </p:nvSpPr>
        <p:spPr>
          <a:xfrm>
            <a:off x="1792039" y="4997955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8884"/>
    </mc:Choice>
    <mc:Fallback xmlns="">
      <p:transition advTm="5888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Neighbor Update</a:t>
                </a:r>
              </a:p>
              <a:p>
                <a:pPr lvl="1"/>
                <a:r>
                  <a:rPr lang="en-US" dirty="0"/>
                  <a:t>Pop out top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’s out-neighbors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already popped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&gt;6,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skip</a:t>
                </a:r>
              </a:p>
              <a:p>
                <a:pPr marL="457200" lvl="2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52379370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52379370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8877B2BB-843F-4E91-B66D-83949A06E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87728793"/>
                  </p:ext>
                </p:extLst>
              </p:nvPr>
            </p:nvGraphicFramePr>
            <p:xfrm>
              <a:off x="4355976" y="3789040"/>
              <a:ext cx="818492" cy="384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8877B2BB-843F-4E91-B66D-83949A06E1C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87728793"/>
                  </p:ext>
                </p:extLst>
              </p:nvPr>
            </p:nvGraphicFramePr>
            <p:xfrm>
              <a:off x="4355976" y="3789040"/>
              <a:ext cx="818492" cy="384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" t="-1563" r="-2963" b="-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94F3C90-932B-4462-B53D-FE2D526700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10881100"/>
                  </p:ext>
                </p:extLst>
              </p:nvPr>
            </p:nvGraphicFramePr>
            <p:xfrm>
              <a:off x="2134069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694F3C90-932B-4462-B53D-FE2D5267004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10881100"/>
                  </p:ext>
                </p:extLst>
              </p:nvPr>
            </p:nvGraphicFramePr>
            <p:xfrm>
              <a:off x="2134069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ADA53FD5-E88E-42BC-8666-DB1603BA14D4}"/>
              </a:ext>
            </a:extLst>
          </p:cNvPr>
          <p:cNvSpPr/>
          <p:nvPr/>
        </p:nvSpPr>
        <p:spPr>
          <a:xfrm>
            <a:off x="1790093" y="5181600"/>
            <a:ext cx="333635" cy="282673"/>
          </a:xfrm>
          <a:prstGeom prst="rightArrow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C0B478-8B16-405D-A235-CE6F51F817AD}"/>
              </a:ext>
            </a:extLst>
          </p:cNvPr>
          <p:cNvSpPr/>
          <p:nvPr/>
        </p:nvSpPr>
        <p:spPr>
          <a:xfrm>
            <a:off x="4010951" y="3839724"/>
            <a:ext cx="333635" cy="282673"/>
          </a:xfrm>
          <a:prstGeom prst="rightArrow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5">
                <a:extLst>
                  <a:ext uri="{FF2B5EF4-FFF2-40B4-BE49-F238E27FC236}">
                    <a16:creationId xmlns:a16="http://schemas.microsoft.com/office/drawing/2014/main" id="{EBCA773F-B4DD-4ECC-A85F-C0E21107F1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3035771"/>
                  </p:ext>
                </p:extLst>
              </p:nvPr>
            </p:nvGraphicFramePr>
            <p:xfrm>
              <a:off x="3181069" y="3796637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5">
                <a:extLst>
                  <a:ext uri="{FF2B5EF4-FFF2-40B4-BE49-F238E27FC236}">
                    <a16:creationId xmlns:a16="http://schemas.microsoft.com/office/drawing/2014/main" id="{EBCA773F-B4DD-4ECC-A85F-C0E21107F1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3035771"/>
                  </p:ext>
                </p:extLst>
              </p:nvPr>
            </p:nvGraphicFramePr>
            <p:xfrm>
              <a:off x="3181069" y="3796637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35" t="-1563" r="-2941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35" t="-103175" r="-2941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1529D01-AB6A-4664-9413-3C4EB3591635}"/>
              </a:ext>
            </a:extLst>
          </p:cNvPr>
          <p:cNvGrpSpPr/>
          <p:nvPr/>
        </p:nvGrpSpPr>
        <p:grpSpPr>
          <a:xfrm>
            <a:off x="5272382" y="2226432"/>
            <a:ext cx="4176523" cy="1605695"/>
            <a:chOff x="5272382" y="2226432"/>
            <a:chExt cx="4176523" cy="1605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8AF3A7-9B15-4996-AF2E-38E3BBF4BAFC}"/>
                </a:ext>
              </a:extLst>
            </p:cNvPr>
            <p:cNvSpPr/>
            <p:nvPr/>
          </p:nvSpPr>
          <p:spPr>
            <a:xfrm>
              <a:off x="5272441" y="224716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V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955BB6-D1C2-4FD9-9198-1750C089213B}"/>
                </a:ext>
              </a:extLst>
            </p:cNvPr>
            <p:cNvSpPr/>
            <p:nvPr/>
          </p:nvSpPr>
          <p:spPr>
            <a:xfrm>
              <a:off x="5272440" y="265192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3037D28-1DFF-48A1-8ABF-0C6AB034F717}"/>
                    </a:ext>
                  </a:extLst>
                </p:cNvPr>
                <p:cNvSpPr txBox="1"/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Updated Vertex</a:t>
                  </a:r>
                  <a:r>
                    <a:rPr lang="en-US" sz="1600" dirty="0"/>
                    <a:t>: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 with distance &lt;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3037D28-1DFF-48A1-8ABF-0C6AB034F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101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9816DB-D3CC-4381-A6C1-C694C4905CA7}"/>
                    </a:ext>
                  </a:extLst>
                </p:cNvPr>
                <p:cNvSpPr txBox="1"/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Top Vertex</a:t>
                  </a:r>
                  <a:r>
                    <a:rPr lang="en-US" sz="1600" dirty="0"/>
                    <a:t>: Minimum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9816DB-D3CC-4381-A6C1-C694C4905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114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3105D3-4CFC-494B-85A2-A111D4447413}"/>
                </a:ext>
              </a:extLst>
            </p:cNvPr>
            <p:cNvSpPr/>
            <p:nvPr/>
          </p:nvSpPr>
          <p:spPr>
            <a:xfrm>
              <a:off x="5272382" y="3502806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96466A-4E32-4927-B5C4-2B3325A15331}"/>
                    </a:ext>
                  </a:extLst>
                </p:cNvPr>
                <p:cNvSpPr txBox="1"/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Unvisited Vertex: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, still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96466A-4E32-4927-B5C4-2B3325A153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917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777E72-84A9-40C9-A9BE-F1B2089B2935}"/>
                </a:ext>
              </a:extLst>
            </p:cNvPr>
            <p:cNvSpPr/>
            <p:nvPr/>
          </p:nvSpPr>
          <p:spPr>
            <a:xfrm>
              <a:off x="5275839" y="307454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7DD9BD3-D531-44C4-928C-8CBB0E5B5D2A}"/>
                    </a:ext>
                  </a:extLst>
                </p:cNvPr>
                <p:cNvSpPr txBox="1"/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</a:rPr>
                    <a:t>Visited Vertex</a:t>
                  </a:r>
                  <a:r>
                    <a:rPr lang="en-US" sz="1600" dirty="0"/>
                    <a:t>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600" dirty="0"/>
                    <a:t> Found Shortest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7DD9BD3-D531-44C4-928C-8CBB0E5B5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94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ACFB72-E08F-4DF9-9330-247DF6F4E031}"/>
              </a:ext>
            </a:extLst>
          </p:cNvPr>
          <p:cNvGrpSpPr/>
          <p:nvPr/>
        </p:nvGrpSpPr>
        <p:grpSpPr>
          <a:xfrm>
            <a:off x="5669929" y="4137641"/>
            <a:ext cx="3058896" cy="1991097"/>
            <a:chOff x="5292080" y="4039246"/>
            <a:chExt cx="3058896" cy="199109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76EDC7-0817-4D4D-A17A-7E1A29D8B8E9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B67413C-E2E6-48F6-9658-51015DE80B1E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93AAD6A-363C-4268-912D-0FAC76B736AC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334C0FE-E2C2-4B6E-A5FE-A756B323342A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5FD08E-AF8A-4DE1-AA4E-1CC31BF7436D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E65F129-0E38-4DC4-897D-8EECCFC6B2AD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C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4CEF8-B56B-49F2-A025-9F446BFA0678}"/>
                </a:ext>
              </a:extLst>
            </p:cNvPr>
            <p:cNvCxnSpPr>
              <a:stCxn id="23" idx="7"/>
              <a:endCxn id="24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246DBF-6FB2-4CE0-80D2-7442EEB4BF07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35713A2-6542-4038-AB8E-28C5A3FBCEEA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19B404A-3D81-4E36-8A85-2FB5B76BBFBB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EC4E33-DC32-458F-A748-EF17D8A68132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678A68-6F1B-491C-9A6B-7D236F97D925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0F22B-2604-45F2-B0D4-7883FBC9FF77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A0EF9D-C815-4AC8-816A-ACCC5E85C54D}"/>
                </a:ext>
              </a:extLst>
            </p:cNvPr>
            <p:cNvCxnSpPr>
              <a:cxnSpLocks/>
              <a:stCxn id="25" idx="6"/>
              <a:endCxn id="27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922E177-E3B1-435E-901B-D37C84F4593C}"/>
                </a:ext>
              </a:extLst>
            </p:cNvPr>
            <p:cNvCxnSpPr>
              <a:cxnSpLocks/>
              <a:stCxn id="25" idx="5"/>
              <a:endCxn id="26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3ED7DC-C087-4BA1-9D59-523D0BBF3A98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3C3BB2-6235-48AD-ACF6-11E19E610AFC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30C162-24B1-40FA-83C9-F5EAD360D923}"/>
                </a:ext>
              </a:extLst>
            </p:cNvPr>
            <p:cNvCxnSpPr>
              <a:cxnSpLocks/>
              <a:stCxn id="28" idx="1"/>
              <a:endCxn id="27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31C9E4-9047-46CE-B7E2-2096F1E1008F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ED4494-6E43-40DA-8C06-8CDFF5C16E78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B8A8A0-D8BB-4458-BE81-D7F465F714AF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DC37B7-11A9-4072-BFA8-5693164614FF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76B56B-4CBA-4FD7-8C1A-11C3894B24E7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A11342-EB85-494C-B2A5-2CA8BEA27634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7F0460-0733-4527-B50F-4858706459BE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A85CBD-8767-4015-9821-F3FD88328E18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154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810"/>
    </mc:Choice>
    <mc:Fallback xmlns="">
      <p:transition advTm="3081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Neighbor Update</a:t>
                </a:r>
              </a:p>
              <a:p>
                <a:pPr lvl="1"/>
                <a:r>
                  <a:rPr lang="en-US" dirty="0"/>
                  <a:t>Pop out top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latin typeface="Cambria Math" panose="02040503050406030204" pitchFamily="18" charset="0"/>
                  </a:rPr>
                  <a:t>Got the shortest Distance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2214296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B22D63A8-EB37-4785-B3AA-B5DB8E69D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2214296"/>
                  </p:ext>
                </p:extLst>
              </p:nvPr>
            </p:nvGraphicFramePr>
            <p:xfrm>
              <a:off x="971600" y="3789040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Content Placeholder 5">
                <a:extLst>
                  <a:ext uri="{FF2B5EF4-FFF2-40B4-BE49-F238E27FC236}">
                    <a16:creationId xmlns:a16="http://schemas.microsoft.com/office/drawing/2014/main" id="{EBCA773F-B4DD-4ECC-A85F-C0E21107F1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92449"/>
                  </p:ext>
                </p:extLst>
              </p:nvPr>
            </p:nvGraphicFramePr>
            <p:xfrm>
              <a:off x="3181069" y="3796637"/>
              <a:ext cx="818492" cy="384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Content Placeholder 5">
                <a:extLst>
                  <a:ext uri="{FF2B5EF4-FFF2-40B4-BE49-F238E27FC236}">
                    <a16:creationId xmlns:a16="http://schemas.microsoft.com/office/drawing/2014/main" id="{EBCA773F-B4DD-4ECC-A85F-C0E21107F15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92449"/>
                  </p:ext>
                </p:extLst>
              </p:nvPr>
            </p:nvGraphicFramePr>
            <p:xfrm>
              <a:off x="3181069" y="3796637"/>
              <a:ext cx="818492" cy="384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35" t="-1563" r="-2941" b="-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1529D01-AB6A-4664-9413-3C4EB3591635}"/>
              </a:ext>
            </a:extLst>
          </p:cNvPr>
          <p:cNvGrpSpPr/>
          <p:nvPr/>
        </p:nvGrpSpPr>
        <p:grpSpPr>
          <a:xfrm>
            <a:off x="5272382" y="2226432"/>
            <a:ext cx="4176523" cy="1605695"/>
            <a:chOff x="5272382" y="2226432"/>
            <a:chExt cx="4176523" cy="1605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8AF3A7-9B15-4996-AF2E-38E3BBF4BAFC}"/>
                </a:ext>
              </a:extLst>
            </p:cNvPr>
            <p:cNvSpPr/>
            <p:nvPr/>
          </p:nvSpPr>
          <p:spPr>
            <a:xfrm>
              <a:off x="5272441" y="224716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V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955BB6-D1C2-4FD9-9198-1750C089213B}"/>
                </a:ext>
              </a:extLst>
            </p:cNvPr>
            <p:cNvSpPr/>
            <p:nvPr/>
          </p:nvSpPr>
          <p:spPr>
            <a:xfrm>
              <a:off x="5272440" y="265192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3037D28-1DFF-48A1-8ABF-0C6AB034F717}"/>
                    </a:ext>
                  </a:extLst>
                </p:cNvPr>
                <p:cNvSpPr txBox="1"/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Updated Vertex</a:t>
                  </a:r>
                  <a:r>
                    <a:rPr lang="en-US" sz="1600" dirty="0"/>
                    <a:t>: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 with distance &lt;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3037D28-1DFF-48A1-8ABF-0C6AB034F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01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9816DB-D3CC-4381-A6C1-C694C4905CA7}"/>
                    </a:ext>
                  </a:extLst>
                </p:cNvPr>
                <p:cNvSpPr txBox="1"/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Top Vertex</a:t>
                  </a:r>
                  <a:r>
                    <a:rPr lang="en-US" sz="1600" dirty="0"/>
                    <a:t>: Minimum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9816DB-D3CC-4381-A6C1-C694C4905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114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93105D3-4CFC-494B-85A2-A111D4447413}"/>
                </a:ext>
              </a:extLst>
            </p:cNvPr>
            <p:cNvSpPr/>
            <p:nvPr/>
          </p:nvSpPr>
          <p:spPr>
            <a:xfrm>
              <a:off x="5272382" y="3502806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96466A-4E32-4927-B5C4-2B3325A15331}"/>
                    </a:ext>
                  </a:extLst>
                </p:cNvPr>
                <p:cNvSpPr txBox="1"/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Unvisited Vertex: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, still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996466A-4E32-4927-B5C4-2B3325A153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917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777E72-84A9-40C9-A9BE-F1B2089B2935}"/>
                </a:ext>
              </a:extLst>
            </p:cNvPr>
            <p:cNvSpPr/>
            <p:nvPr/>
          </p:nvSpPr>
          <p:spPr>
            <a:xfrm>
              <a:off x="5275839" y="307454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7DD9BD3-D531-44C4-928C-8CBB0E5B5D2A}"/>
                    </a:ext>
                  </a:extLst>
                </p:cNvPr>
                <p:cNvSpPr txBox="1"/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</a:rPr>
                    <a:t>Visited Vertex</a:t>
                  </a:r>
                  <a:r>
                    <a:rPr lang="en-US" sz="1600" dirty="0"/>
                    <a:t>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600" dirty="0"/>
                    <a:t> Found Shortest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7DD9BD3-D531-44C4-928C-8CBB0E5B5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94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ACFB72-E08F-4DF9-9330-247DF6F4E031}"/>
              </a:ext>
            </a:extLst>
          </p:cNvPr>
          <p:cNvGrpSpPr/>
          <p:nvPr/>
        </p:nvGrpSpPr>
        <p:grpSpPr>
          <a:xfrm>
            <a:off x="5669929" y="4137641"/>
            <a:ext cx="3058896" cy="1991097"/>
            <a:chOff x="5292080" y="4039246"/>
            <a:chExt cx="3058896" cy="199109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76EDC7-0817-4D4D-A17A-7E1A29D8B8E9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B67413C-E2E6-48F6-9658-51015DE80B1E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93AAD6A-363C-4268-912D-0FAC76B736AC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334C0FE-E2C2-4B6E-A5FE-A756B323342A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F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5FD08E-AF8A-4DE1-AA4E-1CC31BF7436D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E65F129-0E38-4DC4-897D-8EECCFC6B2AD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C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4CEF8-B56B-49F2-A025-9F446BFA0678}"/>
                </a:ext>
              </a:extLst>
            </p:cNvPr>
            <p:cNvCxnSpPr>
              <a:stCxn id="23" idx="7"/>
              <a:endCxn id="24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246DBF-6FB2-4CE0-80D2-7442EEB4BF07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35713A2-6542-4038-AB8E-28C5A3FBCEEA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19B404A-3D81-4E36-8A85-2FB5B76BBFBB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EC4E33-DC32-458F-A748-EF17D8A68132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678A68-6F1B-491C-9A6B-7D236F97D925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70F22B-2604-45F2-B0D4-7883FBC9FF77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A0EF9D-C815-4AC8-816A-ACCC5E85C54D}"/>
                </a:ext>
              </a:extLst>
            </p:cNvPr>
            <p:cNvCxnSpPr>
              <a:cxnSpLocks/>
              <a:stCxn id="25" idx="6"/>
              <a:endCxn id="27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922E177-E3B1-435E-901B-D37C84F4593C}"/>
                </a:ext>
              </a:extLst>
            </p:cNvPr>
            <p:cNvCxnSpPr>
              <a:cxnSpLocks/>
              <a:stCxn id="25" idx="5"/>
              <a:endCxn id="26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3ED7DC-C087-4BA1-9D59-523D0BBF3A98}"/>
                </a:ext>
              </a:extLst>
            </p:cNvPr>
            <p:cNvCxnSpPr>
              <a:cxnSpLocks/>
              <a:stCxn id="26" idx="7"/>
              <a:endCxn id="27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3C3BB2-6235-48AD-ACF6-11E19E610AFC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30C162-24B1-40FA-83C9-F5EAD360D923}"/>
                </a:ext>
              </a:extLst>
            </p:cNvPr>
            <p:cNvCxnSpPr>
              <a:cxnSpLocks/>
              <a:stCxn id="28" idx="1"/>
              <a:endCxn id="27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31C9E4-9047-46CE-B7E2-2096F1E1008F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ED4494-6E43-40DA-8C06-8CDFF5C16E78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1B8A8A0-D8BB-4458-BE81-D7F465F714AF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DC37B7-11A9-4072-BFA8-5693164614FF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76B56B-4CBA-4FD7-8C1A-11C3894B24E7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A11342-EB85-494C-B2A5-2CA8BEA27634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7F0460-0733-4527-B50F-4858706459BE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A85CBD-8767-4015-9821-F3FD88328E18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61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714"/>
    </mc:Choice>
    <mc:Fallback xmlns="">
      <p:transition advTm="2271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745934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Correctness</a:t>
                </a:r>
              </a:p>
              <a:p>
                <a:pPr lvl="1"/>
                <a:r>
                  <a:rPr lang="en-US" dirty="0"/>
                  <a:t>The top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shortest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has three cases:</a:t>
                </a:r>
              </a:p>
              <a:p>
                <a:pPr marL="1257300" lvl="4" indent="-342900">
                  <a:buFont typeface="+mj-lt"/>
                  <a:buAutoNum type="arabicPeriod"/>
                </a:pPr>
                <a:r>
                  <a:rPr lang="en-US" dirty="0">
                    <a:ea typeface="Cambria Math" panose="02040503050406030204" pitchFamily="18" charset="0"/>
                  </a:rPr>
                  <a:t>Visited</a:t>
                </a:r>
              </a:p>
              <a:p>
                <a:pPr marL="1257300" lvl="4" indent="-342900">
                  <a:buFont typeface="+mj-lt"/>
                  <a:buAutoNum type="arabicPeriod"/>
                </a:pPr>
                <a:r>
                  <a:rPr lang="en-US" dirty="0">
                    <a:ea typeface="Cambria Math" panose="02040503050406030204" pitchFamily="18" charset="0"/>
                  </a:rPr>
                  <a:t>Updated</a:t>
                </a:r>
              </a:p>
              <a:p>
                <a:pPr marL="1257300" lvl="4" indent="-342900">
                  <a:buFont typeface="+mj-lt"/>
                  <a:buAutoNum type="arabicPeriod"/>
                </a:pPr>
                <a:r>
                  <a:rPr lang="en-US" dirty="0">
                    <a:ea typeface="Cambria Math" panose="02040503050406030204" pitchFamily="18" charset="0"/>
                  </a:rPr>
                  <a:t>Unvisited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lvl="4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745934" cy="4953000"/>
              </a:xfrm>
              <a:blipFill>
                <a:blip r:embed="rId5"/>
                <a:stretch>
                  <a:fillRect l="-551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588570-19CD-4F63-962F-A773B0F39CD9}"/>
              </a:ext>
            </a:extLst>
          </p:cNvPr>
          <p:cNvGrpSpPr/>
          <p:nvPr/>
        </p:nvGrpSpPr>
        <p:grpSpPr>
          <a:xfrm>
            <a:off x="5933396" y="4182331"/>
            <a:ext cx="3058896" cy="1991097"/>
            <a:chOff x="5292080" y="4039246"/>
            <a:chExt cx="3058896" cy="19910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BBC368-08E4-4F88-AA1F-ADB2548C8A20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DA881F-C41E-4DDC-B640-88F3A391A61E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E21790-381D-4593-B8FD-674AB069AA41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057E79-8ABB-4495-8287-C78EA3565F39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F9B740-6B9D-4717-9BBB-8855B5DEA887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85D7B9-2372-4881-9650-6FEA155CB769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C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38239D-0AB4-4E30-8654-25E7E4A02190}"/>
                </a:ext>
              </a:extLst>
            </p:cNvPr>
            <p:cNvCxnSpPr>
              <a:stCxn id="6" idx="7"/>
              <a:endCxn id="7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2C8B4-E55F-4060-9E02-5758DB1388B0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9630A1-CB8E-45FE-AACB-0F4045A1F153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827AB-71BC-4D85-9D7A-D9B21480F1D9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4FA4B5-4C1D-4024-9AC4-B92B773E94F1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DE22D2-8905-477D-A63A-770195CC5E41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FF0AA1-7861-41D3-81C0-0DA4532EA453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06B845-E502-4667-B39D-1278F54F70A6}"/>
                </a:ext>
              </a:extLst>
            </p:cNvPr>
            <p:cNvCxnSpPr>
              <a:cxnSpLocks/>
              <a:stCxn id="8" idx="6"/>
              <a:endCxn id="10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44E8A7-2E10-4362-AAEF-52C953A5076A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EF762E-D399-4D44-88AF-53F4E2425D07}"/>
                </a:ext>
              </a:extLst>
            </p:cNvPr>
            <p:cNvCxnSpPr>
              <a:cxnSpLocks/>
              <a:stCxn id="9" idx="7"/>
              <a:endCxn id="10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625240-ADCB-48BD-87A5-85B646B903B6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74F0D2-4623-4449-9B2C-F8340B27D4C2}"/>
                </a:ext>
              </a:extLst>
            </p:cNvPr>
            <p:cNvCxnSpPr>
              <a:cxnSpLocks/>
              <a:stCxn id="11" idx="1"/>
              <a:endCxn id="10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F9CCA7-2D63-49C7-B8D3-17215A49E1B8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D6863D-EF46-48D5-81AD-537F66B1F776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6CE7FA-A285-4D66-9CBB-257E937FCCA1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F503E1-6A36-4434-81D1-38DC64261074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E741B-C326-40CB-9015-D1547D9ABD1F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5A62C7-47A1-4460-80D0-FE1921569AD5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358F49-9D52-4451-BE75-2855B3833F91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65413C-303F-4CC6-BA8C-D4F5E08CFC78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Content Placeholder 5">
                <a:extLst>
                  <a:ext uri="{FF2B5EF4-FFF2-40B4-BE49-F238E27FC236}">
                    <a16:creationId xmlns:a16="http://schemas.microsoft.com/office/drawing/2014/main" id="{D75077B0-1BF6-47CC-810E-390793E3696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86471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Content Placeholder 5">
                <a:extLst>
                  <a:ext uri="{FF2B5EF4-FFF2-40B4-BE49-F238E27FC236}">
                    <a16:creationId xmlns:a16="http://schemas.microsoft.com/office/drawing/2014/main" id="{D75077B0-1BF6-47CC-810E-390793E36960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586471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Content Placeholder 5">
                <a:extLst>
                  <a:ext uri="{FF2B5EF4-FFF2-40B4-BE49-F238E27FC236}">
                    <a16:creationId xmlns:a16="http://schemas.microsoft.com/office/drawing/2014/main" id="{D2F83B97-D888-4713-9416-194B463540C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970847" y="4075902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Content Placeholder 5">
                <a:extLst>
                  <a:ext uri="{FF2B5EF4-FFF2-40B4-BE49-F238E27FC236}">
                    <a16:creationId xmlns:a16="http://schemas.microsoft.com/office/drawing/2014/main" id="{D2F83B97-D888-4713-9416-194B463540CE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3970847" y="4075902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1" t="-1563" r="-2963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41" t="-103175" r="-2963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18CA52E8-1BAB-4624-A533-9824ABDD144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748940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18CA52E8-1BAB-4624-A533-9824ABDD1445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1748940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1587" r="-10294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471" t="-1587" r="-2941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101587" r="-10294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201587" r="-10294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471" t="-201587" r="-2941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296875" r="-10294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471" t="-296875" r="-2941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403175" r="-10294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471" t="-403175" r="-2941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503175" r="-10294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471" t="-503175" r="-2941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l="-1471" t="-603175" r="-10294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l="-101471" t="-603175" r="-2941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Arrow: Right 34">
            <a:extLst>
              <a:ext uri="{FF2B5EF4-FFF2-40B4-BE49-F238E27FC236}">
                <a16:creationId xmlns:a16="http://schemas.microsoft.com/office/drawing/2014/main" id="{53680760-5C2B-4B87-AAF6-5C8FF63F7120}"/>
              </a:ext>
            </a:extLst>
          </p:cNvPr>
          <p:cNvSpPr/>
          <p:nvPr/>
        </p:nvSpPr>
        <p:spPr>
          <a:xfrm>
            <a:off x="3625822" y="4126586"/>
            <a:ext cx="333635" cy="282673"/>
          </a:xfrm>
          <a:prstGeom prst="rightArrow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7E89EEE2-9692-40F3-A09B-ED94280E5B8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95940" y="4083499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(4)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7E89EEE2-9692-40F3-A09B-ED94280E5B84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2795940" y="4083499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41" t="-1563" r="-3704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41" t="-103175" r="-3704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E2DF869B-04DC-446A-8F0B-A543796709A4}"/>
              </a:ext>
            </a:extLst>
          </p:cNvPr>
          <p:cNvSpPr/>
          <p:nvPr/>
        </p:nvSpPr>
        <p:spPr>
          <a:xfrm>
            <a:off x="1406910" y="5284817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D16C97-8D0E-4AC1-BD30-328B3977309E}"/>
              </a:ext>
            </a:extLst>
          </p:cNvPr>
          <p:cNvGrpSpPr/>
          <p:nvPr/>
        </p:nvGrpSpPr>
        <p:grpSpPr>
          <a:xfrm>
            <a:off x="5272382" y="2226432"/>
            <a:ext cx="4176523" cy="1605695"/>
            <a:chOff x="5272382" y="2226432"/>
            <a:chExt cx="4176523" cy="1605695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B7D3364-887F-4DE6-85C6-FBAC07CF5089}"/>
                </a:ext>
              </a:extLst>
            </p:cNvPr>
            <p:cNvSpPr/>
            <p:nvPr/>
          </p:nvSpPr>
          <p:spPr>
            <a:xfrm>
              <a:off x="5272441" y="224716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V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728612A-8BAF-4159-879A-96DCCF910214}"/>
                </a:ext>
              </a:extLst>
            </p:cNvPr>
            <p:cNvSpPr/>
            <p:nvPr/>
          </p:nvSpPr>
          <p:spPr>
            <a:xfrm>
              <a:off x="5272440" y="265192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B7AC7F-2E7A-4109-9959-3BD1489FF812}"/>
                    </a:ext>
                  </a:extLst>
                </p:cNvPr>
                <p:cNvSpPr txBox="1"/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Updated Vertex</a:t>
                  </a:r>
                  <a:r>
                    <a:rPr lang="en-US" sz="1600" dirty="0"/>
                    <a:t>: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 with distance &lt;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AB7AC7F-2E7A-4109-9959-3BD1489FF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226432"/>
                  <a:ext cx="3605093" cy="338554"/>
                </a:xfrm>
                <a:prstGeom prst="rect">
                  <a:avLst/>
                </a:prstGeom>
                <a:blipFill>
                  <a:blip r:embed="rId10"/>
                  <a:stretch>
                    <a:fillRect l="-101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E38DF0F-5A35-4557-A84D-32DFFB6C715C}"/>
                    </a:ext>
                  </a:extLst>
                </p:cNvPr>
                <p:cNvSpPr txBox="1"/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Top Vertex</a:t>
                  </a:r>
                  <a:r>
                    <a:rPr lang="en-US" sz="1600" dirty="0"/>
                    <a:t>: Minimum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E38DF0F-5A35-4557-A84D-32DFFB6C7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154" y="2636373"/>
                  <a:ext cx="3195671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1145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FF4FA57-C747-437C-B696-AD76EC281392}"/>
                </a:ext>
              </a:extLst>
            </p:cNvPr>
            <p:cNvSpPr/>
            <p:nvPr/>
          </p:nvSpPr>
          <p:spPr>
            <a:xfrm>
              <a:off x="5272382" y="3502806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31880E-16DA-4C08-9C85-31069E4CDE91}"/>
                    </a:ext>
                  </a:extLst>
                </p:cNvPr>
                <p:cNvSpPr txBox="1"/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Unvisited Vertex: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lang="en-US" sz="1600" dirty="0"/>
                    <a:t>, still </a:t>
                  </a:r>
                  <a14:m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31880E-16DA-4C08-9C85-31069E4CD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510" y="3493573"/>
                  <a:ext cx="3319331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917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BF170B2-9BB8-4ADF-9A84-3D2B9AAC8F21}"/>
                </a:ext>
              </a:extLst>
            </p:cNvPr>
            <p:cNvSpPr/>
            <p:nvPr/>
          </p:nvSpPr>
          <p:spPr>
            <a:xfrm>
              <a:off x="5275839" y="307454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02AA233-47FF-45D5-A488-29AE20F02E5A}"/>
                    </a:ext>
                  </a:extLst>
                </p:cNvPr>
                <p:cNvSpPr txBox="1"/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</a:rPr>
                    <a:t>Visited Vertex</a:t>
                  </a:r>
                  <a:r>
                    <a:rPr lang="en-US" sz="1600" dirty="0"/>
                    <a:t>: Not in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1600" dirty="0"/>
                    <a:t> Found Shortest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02AA233-47FF-45D5-A488-29AE20F02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6965" y="3050594"/>
                  <a:ext cx="3891940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940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56EEE78-D709-4E60-8B81-7607F91DD221}"/>
              </a:ext>
            </a:extLst>
          </p:cNvPr>
          <p:cNvCxnSpPr/>
          <p:nvPr/>
        </p:nvCxnSpPr>
        <p:spPr>
          <a:xfrm flipV="1">
            <a:off x="5202357" y="2811049"/>
            <a:ext cx="2915745" cy="6797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3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0235"/>
    </mc:Choice>
    <mc:Fallback xmlns="">
      <p:transition advTm="12023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3" y="1295400"/>
                <a:ext cx="8451637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Correctness</a:t>
                </a:r>
              </a:p>
              <a:p>
                <a:pPr lvl="1"/>
                <a:r>
                  <a:rPr lang="en-US" dirty="0"/>
                  <a:t>The top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shortest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marL="800100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that have been popped out, it will not appear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again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will not be updated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Example: 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dirty="0"/>
                  <a:t> are popped out</a:t>
                </a:r>
              </a:p>
              <a:p>
                <a:pPr lvl="4"/>
                <a:r>
                  <a:rPr lang="en-US" dirty="0"/>
                  <a:t>They will not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US" dirty="0"/>
                  <a:t>, their contributions are already considered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8451637" cy="4953000"/>
              </a:xfrm>
              <a:blipFill>
                <a:blip r:embed="rId4"/>
                <a:stretch>
                  <a:fillRect l="-50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588570-19CD-4F63-962F-A773B0F39CD9}"/>
              </a:ext>
            </a:extLst>
          </p:cNvPr>
          <p:cNvGrpSpPr/>
          <p:nvPr/>
        </p:nvGrpSpPr>
        <p:grpSpPr>
          <a:xfrm>
            <a:off x="5933396" y="4182331"/>
            <a:ext cx="3058896" cy="1991097"/>
            <a:chOff x="5292080" y="4039246"/>
            <a:chExt cx="3058896" cy="19910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BBC368-08E4-4F88-AA1F-ADB2548C8A20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FDA881F-C41E-4DDC-B640-88F3A391A61E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E21790-381D-4593-B8FD-674AB069AA41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057E79-8ABB-4495-8287-C78EA3565F39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F9B740-6B9D-4717-9BBB-8855B5DEA887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85D7B9-2372-4881-9650-6FEA155CB769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C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38239D-0AB4-4E30-8654-25E7E4A02190}"/>
                </a:ext>
              </a:extLst>
            </p:cNvPr>
            <p:cNvCxnSpPr>
              <a:stCxn id="6" idx="7"/>
              <a:endCxn id="7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2C8B4-E55F-4060-9E02-5758DB1388B0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9630A1-CB8E-45FE-AACB-0F4045A1F153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1827AB-71BC-4D85-9D7A-D9B21480F1D9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4FA4B5-4C1D-4024-9AC4-B92B773E94F1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DE22D2-8905-477D-A63A-770195CC5E41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FF0AA1-7861-41D3-81C0-0DA4532EA453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06B845-E502-4667-B39D-1278F54F70A6}"/>
                </a:ext>
              </a:extLst>
            </p:cNvPr>
            <p:cNvCxnSpPr>
              <a:cxnSpLocks/>
              <a:stCxn id="8" idx="6"/>
              <a:endCxn id="10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44E8A7-2E10-4362-AAEF-52C953A5076A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EF762E-D399-4D44-88AF-53F4E2425D07}"/>
                </a:ext>
              </a:extLst>
            </p:cNvPr>
            <p:cNvCxnSpPr>
              <a:cxnSpLocks/>
              <a:stCxn id="9" idx="7"/>
              <a:endCxn id="10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625240-ADCB-48BD-87A5-85B646B903B6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74F0D2-4623-4449-9B2C-F8340B27D4C2}"/>
                </a:ext>
              </a:extLst>
            </p:cNvPr>
            <p:cNvCxnSpPr>
              <a:cxnSpLocks/>
              <a:stCxn id="11" idx="1"/>
              <a:endCxn id="10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F9CCA7-2D63-49C7-B8D3-17215A49E1B8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D6863D-EF46-48D5-81AD-537F66B1F776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6CE7FA-A285-4D66-9CBB-257E937FCCA1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F503E1-6A36-4434-81D1-38DC64261074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3E741B-C326-40CB-9015-D1547D9ABD1F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5A62C7-47A1-4460-80D0-FE1921569AD5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358F49-9D52-4451-BE75-2855B3833F91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65413C-303F-4CC6-BA8C-D4F5E08CFC78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Content Placeholder 5">
                <a:extLst>
                  <a:ext uri="{FF2B5EF4-FFF2-40B4-BE49-F238E27FC236}">
                    <a16:creationId xmlns:a16="http://schemas.microsoft.com/office/drawing/2014/main" id="{D75077B0-1BF6-47CC-810E-390793E3696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44142477"/>
                  </p:ext>
                </p:extLst>
              </p:nvPr>
            </p:nvGraphicFramePr>
            <p:xfrm>
              <a:off x="586471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Content Placeholder 5">
                <a:extLst>
                  <a:ext uri="{FF2B5EF4-FFF2-40B4-BE49-F238E27FC236}">
                    <a16:creationId xmlns:a16="http://schemas.microsoft.com/office/drawing/2014/main" id="{D75077B0-1BF6-47CC-810E-390793E3696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44142477"/>
                  </p:ext>
                </p:extLst>
              </p:nvPr>
            </p:nvGraphicFramePr>
            <p:xfrm>
              <a:off x="586471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Content Placeholder 5">
                <a:extLst>
                  <a:ext uri="{FF2B5EF4-FFF2-40B4-BE49-F238E27FC236}">
                    <a16:creationId xmlns:a16="http://schemas.microsoft.com/office/drawing/2014/main" id="{D2F83B97-D888-4713-9416-194B463540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37759768"/>
                  </p:ext>
                </p:extLst>
              </p:nvPr>
            </p:nvGraphicFramePr>
            <p:xfrm>
              <a:off x="3970847" y="4075902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Content Placeholder 5">
                <a:extLst>
                  <a:ext uri="{FF2B5EF4-FFF2-40B4-BE49-F238E27FC236}">
                    <a16:creationId xmlns:a16="http://schemas.microsoft.com/office/drawing/2014/main" id="{D2F83B97-D888-4713-9416-194B463540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37759768"/>
                  </p:ext>
                </p:extLst>
              </p:nvPr>
            </p:nvGraphicFramePr>
            <p:xfrm>
              <a:off x="3970847" y="4075902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" t="-1563" r="-2963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" t="-103175" r="-2963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18CA52E8-1BAB-4624-A533-9824ABDD144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9424222"/>
                  </p:ext>
                </p:extLst>
              </p:nvPr>
            </p:nvGraphicFramePr>
            <p:xfrm>
              <a:off x="1748940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18CA52E8-1BAB-4624-A533-9824ABDD144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9424222"/>
                  </p:ext>
                </p:extLst>
              </p:nvPr>
            </p:nvGraphicFramePr>
            <p:xfrm>
              <a:off x="1748940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294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1587" r="-2941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294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294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201587" r="-2941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294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296875" r="-2941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294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403175" r="-2941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294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503175" r="-2941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294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1471" t="-603175" r="-2941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Arrow: Right 34">
            <a:extLst>
              <a:ext uri="{FF2B5EF4-FFF2-40B4-BE49-F238E27FC236}">
                <a16:creationId xmlns:a16="http://schemas.microsoft.com/office/drawing/2014/main" id="{53680760-5C2B-4B87-AAF6-5C8FF63F7120}"/>
              </a:ext>
            </a:extLst>
          </p:cNvPr>
          <p:cNvSpPr/>
          <p:nvPr/>
        </p:nvSpPr>
        <p:spPr>
          <a:xfrm>
            <a:off x="3625822" y="4126586"/>
            <a:ext cx="333635" cy="282673"/>
          </a:xfrm>
          <a:prstGeom prst="rightArrow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7E89EEE2-9692-40F3-A09B-ED94280E5B8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9349022"/>
                  </p:ext>
                </p:extLst>
              </p:nvPr>
            </p:nvGraphicFramePr>
            <p:xfrm>
              <a:off x="2795940" y="4083499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(4)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7E89EEE2-9692-40F3-A09B-ED94280E5B8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9349022"/>
                  </p:ext>
                </p:extLst>
              </p:nvPr>
            </p:nvGraphicFramePr>
            <p:xfrm>
              <a:off x="2795940" y="4083499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41" t="-1563" r="-3704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41" t="-103175" r="-3704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E2DF869B-04DC-446A-8F0B-A543796709A4}"/>
              </a:ext>
            </a:extLst>
          </p:cNvPr>
          <p:cNvSpPr/>
          <p:nvPr/>
        </p:nvSpPr>
        <p:spPr>
          <a:xfrm>
            <a:off x="1406910" y="5284817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F2C8EE-DCD9-4F90-9B80-A087548EF170}"/>
              </a:ext>
            </a:extLst>
          </p:cNvPr>
          <p:cNvSpPr/>
          <p:nvPr/>
        </p:nvSpPr>
        <p:spPr>
          <a:xfrm>
            <a:off x="4169557" y="1376417"/>
            <a:ext cx="288032" cy="29708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1D065B-26E6-4E2D-B053-3CDBAB9FE33E}"/>
                  </a:ext>
                </a:extLst>
              </p:cNvPr>
              <p:cNvSpPr txBox="1"/>
              <p:nvPr/>
            </p:nvSpPr>
            <p:spPr>
              <a:xfrm>
                <a:off x="4450683" y="1352463"/>
                <a:ext cx="3891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Visited Vertex</a:t>
                </a:r>
                <a:r>
                  <a:rPr lang="en-US" sz="1600" dirty="0"/>
                  <a:t>: Not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Found Shortest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1D065B-26E6-4E2D-B053-3CDBAB9FE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683" y="1352463"/>
                <a:ext cx="3891940" cy="338554"/>
              </a:xfrm>
              <a:prstGeom prst="rect">
                <a:avLst/>
              </a:prstGeom>
              <a:blipFill>
                <a:blip r:embed="rId9"/>
                <a:stretch>
                  <a:fillRect l="-78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90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780"/>
    </mc:Choice>
    <mc:Fallback xmlns="">
      <p:transition advTm="4778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745934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Correctness</a:t>
                </a:r>
              </a:p>
              <a:p>
                <a:pPr lvl="1"/>
                <a:r>
                  <a:rPr lang="en-US" dirty="0"/>
                  <a:t>The top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shortest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marL="800100" lvl="2" indent="-34290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∈{(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Example: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en-AU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endParaRPr lang="en-AU" dirty="0"/>
              </a:p>
              <a:p>
                <a:pPr lvl="4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745934" cy="4953000"/>
              </a:xfrm>
              <a:blipFill>
                <a:blip r:embed="rId4"/>
                <a:stretch>
                  <a:fillRect l="-551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4BDC56-0446-4863-8ADB-EC8057592F95}"/>
              </a:ext>
            </a:extLst>
          </p:cNvPr>
          <p:cNvGrpSpPr/>
          <p:nvPr/>
        </p:nvGrpSpPr>
        <p:grpSpPr>
          <a:xfrm>
            <a:off x="5933396" y="4182331"/>
            <a:ext cx="3058896" cy="1991097"/>
            <a:chOff x="5292080" y="4039246"/>
            <a:chExt cx="3058896" cy="199109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FE1830-2D8F-4D73-A823-81FCBC538D20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8753400-2F0A-4FD6-8697-DD9205AD2655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D6ADFCE-6626-4391-A715-D93148440FC2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D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882C9F-D5AA-4FA9-9918-DE9F22C63132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99922C8-EF8A-434D-9959-491330D6B9BC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3E2BD3D-DAA3-4A8B-9718-65E7A76F5AAB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C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999C021-7ABF-42CF-BC54-B7FC645C14FE}"/>
                </a:ext>
              </a:extLst>
            </p:cNvPr>
            <p:cNvCxnSpPr>
              <a:stCxn id="33" idx="7"/>
              <a:endCxn id="34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B8D932-88FB-42DB-9404-02F2C65A00C5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F09F89-D7F7-4765-91EB-01388A1EC481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74905D-330E-4BA8-9E3E-9934E440ED0E}"/>
                </a:ext>
              </a:extLst>
            </p:cNvPr>
            <p:cNvCxnSpPr>
              <a:cxnSpLocks/>
              <a:stCxn id="33" idx="5"/>
              <a:endCxn id="36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2D1712-8BB7-4789-B0C1-A0573FC8FEA0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50D44D-150D-4E58-B331-C383C82FD886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DA62E73-EB83-4BBA-B90F-EF662E713A16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48C5BCA-4ACE-4510-9B56-729A3C890E39}"/>
                </a:ext>
              </a:extLst>
            </p:cNvPr>
            <p:cNvCxnSpPr>
              <a:cxnSpLocks/>
              <a:stCxn id="35" idx="6"/>
              <a:endCxn id="37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2108AC-61B1-41B3-AFA1-B99A5EFD036F}"/>
                </a:ext>
              </a:extLst>
            </p:cNvPr>
            <p:cNvCxnSpPr>
              <a:cxnSpLocks/>
              <a:stCxn id="35" idx="5"/>
              <a:endCxn id="36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B992132-6D6E-48D7-8E5C-23E11063BA20}"/>
                </a:ext>
              </a:extLst>
            </p:cNvPr>
            <p:cNvCxnSpPr>
              <a:cxnSpLocks/>
              <a:stCxn id="36" idx="7"/>
              <a:endCxn id="37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9148D1-4D36-40AC-8E0C-7EE1C1C7EB86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5625BD-D0B0-4C7A-863A-B026A6A5E7EB}"/>
                </a:ext>
              </a:extLst>
            </p:cNvPr>
            <p:cNvCxnSpPr>
              <a:cxnSpLocks/>
              <a:stCxn id="38" idx="1"/>
              <a:endCxn id="37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B997EFC-7416-4B1A-8E53-35454D531768}"/>
                </a:ext>
              </a:extLst>
            </p:cNvPr>
            <p:cNvCxnSpPr>
              <a:cxnSpLocks/>
              <a:stCxn id="34" idx="5"/>
              <a:endCxn id="35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64593B-621D-42AD-93F4-64E78B576C65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FCEFEF-F9FB-4F90-98B0-49F535793BB2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ACE91F-DA03-4219-9845-19F28C1AEA97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12F527E-74C5-4505-A8D4-A01E4F72795E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CE046F-7FA7-48DA-B1DA-B22478E386D0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CC631A-D8C8-402D-A370-9ACF8CDE70EB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096979-5FF4-4948-AE10-A37DDE4551B4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Content Placeholder 5">
                <a:extLst>
                  <a:ext uri="{FF2B5EF4-FFF2-40B4-BE49-F238E27FC236}">
                    <a16:creationId xmlns:a16="http://schemas.microsoft.com/office/drawing/2014/main" id="{F1E6E501-3AC5-48CA-8562-C8C650E9DF6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80540947"/>
                  </p:ext>
                </p:extLst>
              </p:nvPr>
            </p:nvGraphicFramePr>
            <p:xfrm>
              <a:off x="586471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Content Placeholder 5">
                <a:extLst>
                  <a:ext uri="{FF2B5EF4-FFF2-40B4-BE49-F238E27FC236}">
                    <a16:creationId xmlns:a16="http://schemas.microsoft.com/office/drawing/2014/main" id="{F1E6E501-3AC5-48CA-8562-C8C650E9DF6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80540947"/>
                  </p:ext>
                </p:extLst>
              </p:nvPr>
            </p:nvGraphicFramePr>
            <p:xfrm>
              <a:off x="586471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Content Placeholder 5">
                <a:extLst>
                  <a:ext uri="{FF2B5EF4-FFF2-40B4-BE49-F238E27FC236}">
                    <a16:creationId xmlns:a16="http://schemas.microsoft.com/office/drawing/2014/main" id="{EB1D7C22-D325-49C5-B4F6-5415C118F53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36191158"/>
                  </p:ext>
                </p:extLst>
              </p:nvPr>
            </p:nvGraphicFramePr>
            <p:xfrm>
              <a:off x="3970847" y="4075902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Content Placeholder 5">
                <a:extLst>
                  <a:ext uri="{FF2B5EF4-FFF2-40B4-BE49-F238E27FC236}">
                    <a16:creationId xmlns:a16="http://schemas.microsoft.com/office/drawing/2014/main" id="{EB1D7C22-D325-49C5-B4F6-5415C118F53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36191158"/>
                  </p:ext>
                </p:extLst>
              </p:nvPr>
            </p:nvGraphicFramePr>
            <p:xfrm>
              <a:off x="3970847" y="4075902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" t="-1563" r="-2963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41" t="-103175" r="-2963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Content Placeholder 5">
                <a:extLst>
                  <a:ext uri="{FF2B5EF4-FFF2-40B4-BE49-F238E27FC236}">
                    <a16:creationId xmlns:a16="http://schemas.microsoft.com/office/drawing/2014/main" id="{2F4B265B-ADD9-4292-BD39-91E1DD5D4C1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45245577"/>
                  </p:ext>
                </p:extLst>
              </p:nvPr>
            </p:nvGraphicFramePr>
            <p:xfrm>
              <a:off x="1748940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Content Placeholder 5">
                <a:extLst>
                  <a:ext uri="{FF2B5EF4-FFF2-40B4-BE49-F238E27FC236}">
                    <a16:creationId xmlns:a16="http://schemas.microsoft.com/office/drawing/2014/main" id="{2F4B265B-ADD9-4292-BD39-91E1DD5D4C1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45245577"/>
                  </p:ext>
                </p:extLst>
              </p:nvPr>
            </p:nvGraphicFramePr>
            <p:xfrm>
              <a:off x="1748940" y="407590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294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1587" r="-2941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294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294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201587" r="-2941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294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296875" r="-2941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294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403175" r="-2941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294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503175" r="-2941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294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1471" t="-603175" r="-2941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Arrow: Right 61">
            <a:extLst>
              <a:ext uri="{FF2B5EF4-FFF2-40B4-BE49-F238E27FC236}">
                <a16:creationId xmlns:a16="http://schemas.microsoft.com/office/drawing/2014/main" id="{12C34545-93D8-46B8-AACE-1DF836649D91}"/>
              </a:ext>
            </a:extLst>
          </p:cNvPr>
          <p:cNvSpPr/>
          <p:nvPr/>
        </p:nvSpPr>
        <p:spPr>
          <a:xfrm>
            <a:off x="3625822" y="4126586"/>
            <a:ext cx="333635" cy="282673"/>
          </a:xfrm>
          <a:prstGeom prst="rightArrow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Content Placeholder 5">
                <a:extLst>
                  <a:ext uri="{FF2B5EF4-FFF2-40B4-BE49-F238E27FC236}">
                    <a16:creationId xmlns:a16="http://schemas.microsoft.com/office/drawing/2014/main" id="{B57B20F7-D231-4704-B38A-B6E0306C32D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12330280"/>
                  </p:ext>
                </p:extLst>
              </p:nvPr>
            </p:nvGraphicFramePr>
            <p:xfrm>
              <a:off x="2795940" y="4083499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(4)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Content Placeholder 5">
                <a:extLst>
                  <a:ext uri="{FF2B5EF4-FFF2-40B4-BE49-F238E27FC236}">
                    <a16:creationId xmlns:a16="http://schemas.microsoft.com/office/drawing/2014/main" id="{B57B20F7-D231-4704-B38A-B6E0306C32D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12330280"/>
                  </p:ext>
                </p:extLst>
              </p:nvPr>
            </p:nvGraphicFramePr>
            <p:xfrm>
              <a:off x="2795940" y="4083499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41" t="-1563" r="-3704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41" t="-103175" r="-3704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FF60F473-92C5-4ECC-8627-A6FEB3E62CD3}"/>
              </a:ext>
            </a:extLst>
          </p:cNvPr>
          <p:cNvSpPr/>
          <p:nvPr/>
        </p:nvSpPr>
        <p:spPr>
          <a:xfrm>
            <a:off x="1406910" y="5284817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3F73542-90DD-4542-B119-5A63CBD5A83D}"/>
              </a:ext>
            </a:extLst>
          </p:cNvPr>
          <p:cNvSpPr/>
          <p:nvPr/>
        </p:nvSpPr>
        <p:spPr>
          <a:xfrm>
            <a:off x="4318553" y="1393221"/>
            <a:ext cx="288032" cy="29708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21EFB27-F337-462F-99AF-52FC2668706B}"/>
                  </a:ext>
                </a:extLst>
              </p:cNvPr>
              <p:cNvSpPr txBox="1"/>
              <p:nvPr/>
            </p:nvSpPr>
            <p:spPr>
              <a:xfrm>
                <a:off x="4579266" y="1372487"/>
                <a:ext cx="3605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</a:rPr>
                  <a:t>Updated Vertex</a:t>
                </a:r>
                <a:r>
                  <a:rPr lang="en-US" sz="1600" dirty="0"/>
                  <a:t>: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/>
                  <a:t> with distance &lt;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21EFB27-F337-462F-99AF-52FC26687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266" y="1372487"/>
                <a:ext cx="3605093" cy="338554"/>
              </a:xfrm>
              <a:prstGeom prst="rect">
                <a:avLst/>
              </a:prstGeom>
              <a:blipFill>
                <a:blip r:embed="rId9"/>
                <a:stretch>
                  <a:fillRect l="-84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82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985"/>
    </mc:Choice>
    <mc:Fallback xmlns="">
      <p:transition advTm="9398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745934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Correctness</a:t>
                </a:r>
              </a:p>
              <a:p>
                <a:pPr lvl="1"/>
                <a:r>
                  <a:rPr lang="en-US" dirty="0"/>
                  <a:t>The top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shortest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marL="800100" lvl="2" indent="-34290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not popped out</a:t>
                </a:r>
              </a:p>
              <a:p>
                <a:pPr marL="1028700" lvl="3" indent="-342900">
                  <a:buFont typeface="+mj-lt"/>
                  <a:buAutoNum type="arabicPeriod"/>
                </a:pPr>
                <a:r>
                  <a:rPr lang="en-US" dirty="0"/>
                  <a:t>Will be eventually updated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future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028700" lvl="3" indent="-342900">
                  <a:buFont typeface="+mj-lt"/>
                  <a:buAutoNum type="arabicPeriod"/>
                </a:pPr>
                <a:r>
                  <a:rPr lang="en-US" dirty="0"/>
                  <a:t>Or will remain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are unvisited</a:t>
                </a:r>
              </a:p>
              <a:p>
                <a:pPr lvl="4"/>
                <a:r>
                  <a:rPr lang="en-US" dirty="0"/>
                  <a:t>They will be updated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which are longer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4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745934" cy="4953000"/>
              </a:xfrm>
              <a:blipFill>
                <a:blip r:embed="rId4"/>
                <a:stretch>
                  <a:fillRect l="-551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C436826-370F-43FC-97D0-2BC7FF911BE8}"/>
              </a:ext>
            </a:extLst>
          </p:cNvPr>
          <p:cNvSpPr/>
          <p:nvPr/>
        </p:nvSpPr>
        <p:spPr>
          <a:xfrm>
            <a:off x="4454516" y="1394132"/>
            <a:ext cx="288032" cy="2970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4A75CE-AF0D-484A-B1C6-1E22D95CA229}"/>
                  </a:ext>
                </a:extLst>
              </p:cNvPr>
              <p:cNvSpPr txBox="1"/>
              <p:nvPr/>
            </p:nvSpPr>
            <p:spPr>
              <a:xfrm>
                <a:off x="4735644" y="1384899"/>
                <a:ext cx="33193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Unvisited Vertex: Not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/>
                  <a:t>, still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4A75CE-AF0D-484A-B1C6-1E22D95CA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644" y="1384899"/>
                <a:ext cx="3319331" cy="338554"/>
              </a:xfrm>
              <a:prstGeom prst="rect">
                <a:avLst/>
              </a:prstGeom>
              <a:blipFill>
                <a:blip r:embed="rId5"/>
                <a:stretch>
                  <a:fillRect l="-1103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9549193A-BB85-46B4-B81C-64641C39F6F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7313562"/>
                  </p:ext>
                </p:extLst>
              </p:nvPr>
            </p:nvGraphicFramePr>
            <p:xfrm>
              <a:off x="3120175" y="4009608"/>
              <a:ext cx="818492" cy="384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Content Placeholder 5">
                <a:extLst>
                  <a:ext uri="{FF2B5EF4-FFF2-40B4-BE49-F238E27FC236}">
                    <a16:creationId xmlns:a16="http://schemas.microsoft.com/office/drawing/2014/main" id="{9549193A-BB85-46B4-B81C-64641C39F6F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7313562"/>
                  </p:ext>
                </p:extLst>
              </p:nvPr>
            </p:nvGraphicFramePr>
            <p:xfrm>
              <a:off x="3120175" y="4009608"/>
              <a:ext cx="818492" cy="3840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35" t="-1563" r="-2941" b="-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Content Placeholder 5">
                <a:extLst>
                  <a:ext uri="{FF2B5EF4-FFF2-40B4-BE49-F238E27FC236}">
                    <a16:creationId xmlns:a16="http://schemas.microsoft.com/office/drawing/2014/main" id="{99AA64D4-0C05-4429-A027-C20B4AE9629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6333622"/>
                  </p:ext>
                </p:extLst>
              </p:nvPr>
            </p:nvGraphicFramePr>
            <p:xfrm>
              <a:off x="899316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Content Placeholder 5">
                <a:extLst>
                  <a:ext uri="{FF2B5EF4-FFF2-40B4-BE49-F238E27FC236}">
                    <a16:creationId xmlns:a16="http://schemas.microsoft.com/office/drawing/2014/main" id="{99AA64D4-0C05-4429-A027-C20B4AE9629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6333622"/>
                  </p:ext>
                </p:extLst>
              </p:nvPr>
            </p:nvGraphicFramePr>
            <p:xfrm>
              <a:off x="899316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6303BC94-49BD-448B-9F94-7A71A9FE3A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0980685"/>
                  </p:ext>
                </p:extLst>
              </p:nvPr>
            </p:nvGraphicFramePr>
            <p:xfrm>
              <a:off x="4283692" y="4009608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0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(3)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6303BC94-49BD-448B-9F94-7A71A9FE3A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40980685"/>
                  </p:ext>
                </p:extLst>
              </p:nvPr>
            </p:nvGraphicFramePr>
            <p:xfrm>
              <a:off x="4283692" y="4009608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41" t="-1587" r="-3704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41" t="-100000" r="-3704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41" t="-203175" r="-3704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5">
                <a:extLst>
                  <a:ext uri="{FF2B5EF4-FFF2-40B4-BE49-F238E27FC236}">
                    <a16:creationId xmlns:a16="http://schemas.microsoft.com/office/drawing/2014/main" id="{B65DC068-836E-400F-B90B-2AE9C7871F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56633943"/>
                  </p:ext>
                </p:extLst>
              </p:nvPr>
            </p:nvGraphicFramePr>
            <p:xfrm>
              <a:off x="2061785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5">
                <a:extLst>
                  <a:ext uri="{FF2B5EF4-FFF2-40B4-BE49-F238E27FC236}">
                    <a16:creationId xmlns:a16="http://schemas.microsoft.com/office/drawing/2014/main" id="{B65DC068-836E-400F-B90B-2AE9C7871F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56633943"/>
                  </p:ext>
                </p:extLst>
              </p:nvPr>
            </p:nvGraphicFramePr>
            <p:xfrm>
              <a:off x="2061785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9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9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Arrow: Right 37">
            <a:extLst>
              <a:ext uri="{FF2B5EF4-FFF2-40B4-BE49-F238E27FC236}">
                <a16:creationId xmlns:a16="http://schemas.microsoft.com/office/drawing/2014/main" id="{E8609B9F-1835-4CCD-AEFB-E184DBC5268C}"/>
              </a:ext>
            </a:extLst>
          </p:cNvPr>
          <p:cNvSpPr/>
          <p:nvPr/>
        </p:nvSpPr>
        <p:spPr>
          <a:xfrm>
            <a:off x="1718448" y="4833442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3736C70-FDB5-445A-B088-6B7C04675865}"/>
              </a:ext>
            </a:extLst>
          </p:cNvPr>
          <p:cNvSpPr/>
          <p:nvPr/>
        </p:nvSpPr>
        <p:spPr>
          <a:xfrm>
            <a:off x="3938667" y="4060292"/>
            <a:ext cx="333635" cy="282673"/>
          </a:xfrm>
          <a:prstGeom prst="rightArrow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C13AC2C-0E89-489B-9167-6C13EB84ADDD}"/>
              </a:ext>
            </a:extLst>
          </p:cNvPr>
          <p:cNvGrpSpPr/>
          <p:nvPr/>
        </p:nvGrpSpPr>
        <p:grpSpPr>
          <a:xfrm>
            <a:off x="5597645" y="4358209"/>
            <a:ext cx="3058896" cy="1991097"/>
            <a:chOff x="5292080" y="4039246"/>
            <a:chExt cx="3058896" cy="199109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DE2ACF-F463-4E33-A4BA-5C9CFB409AB6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4040F2-00C7-40B8-951C-C75EADD5C79F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E43751-C48E-4235-939F-007E8A24870B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1D3911A-B313-4EC5-9513-92289797C92C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AF416-B553-4446-8C21-DF68F477972A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5C34674-B950-42A4-B924-77961215585C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64E9B95-A32D-4995-8439-D6D81C68FB28}"/>
                </a:ext>
              </a:extLst>
            </p:cNvPr>
            <p:cNvCxnSpPr>
              <a:stCxn id="41" idx="7"/>
              <a:endCxn id="42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65292E-97D6-4304-B854-2592EE7BED0B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DC3A08-467E-4B7E-B12D-719F65C985CC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A3B46C7-F34E-4A5B-AA65-9A37DD2F9717}"/>
                </a:ext>
              </a:extLst>
            </p:cNvPr>
            <p:cNvCxnSpPr>
              <a:cxnSpLocks/>
              <a:stCxn id="41" idx="5"/>
              <a:endCxn id="44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B9DA9A-6E58-444F-943A-264438EBCD53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5F557E-B3BB-42F4-A86D-765B5C4A0E74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473876D-2B5B-4EF3-A839-35400642B53A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1D008B9-57DE-4956-852D-DB674346BE77}"/>
                </a:ext>
              </a:extLst>
            </p:cNvPr>
            <p:cNvCxnSpPr>
              <a:cxnSpLocks/>
              <a:stCxn id="43" idx="6"/>
              <a:endCxn id="45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99493C8-056C-4204-8DB4-4429EBE7194D}"/>
                </a:ext>
              </a:extLst>
            </p:cNvPr>
            <p:cNvCxnSpPr>
              <a:cxnSpLocks/>
              <a:stCxn id="43" idx="5"/>
              <a:endCxn id="44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D0EB1C-7284-4537-A3BF-DE8ED4320F58}"/>
                </a:ext>
              </a:extLst>
            </p:cNvPr>
            <p:cNvCxnSpPr>
              <a:cxnSpLocks/>
              <a:stCxn id="44" idx="7"/>
              <a:endCxn id="45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1F429C-F07B-4DD9-9B66-AFF3B3192C66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623608-5192-4522-940B-C2C02D7CE30E}"/>
                </a:ext>
              </a:extLst>
            </p:cNvPr>
            <p:cNvCxnSpPr>
              <a:cxnSpLocks/>
              <a:stCxn id="46" idx="1"/>
              <a:endCxn id="45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5F8D091-53F5-47A3-8FDF-F4F203FABB26}"/>
                </a:ext>
              </a:extLst>
            </p:cNvPr>
            <p:cNvCxnSpPr>
              <a:cxnSpLocks/>
              <a:stCxn id="42" idx="5"/>
              <a:endCxn id="43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FD23EB-3B65-4350-A036-8669A2BF75F0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38FCCDA-6FEE-4BFB-A3B0-BDB1FC888687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4C71D2-8CCE-47E8-807A-92ADEE1BA94E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DC2B3EE-D742-4B19-BD88-D2040BF13449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1EDA7C5-18B7-4A6F-9DEC-069660E955FE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1DFB1E-FD41-465E-A4EB-5F1F8FA4DD0F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84335A-3DDE-4FE1-BE04-9F97EAC49464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C90E00A-605F-4DB6-9D66-315DA91FE7B9}"/>
              </a:ext>
            </a:extLst>
          </p:cNvPr>
          <p:cNvSpPr/>
          <p:nvPr/>
        </p:nvSpPr>
        <p:spPr>
          <a:xfrm>
            <a:off x="1715217" y="5641831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8099C37A-C06D-417A-B434-6C0A4E2B4CF6}"/>
              </a:ext>
            </a:extLst>
          </p:cNvPr>
          <p:cNvSpPr/>
          <p:nvPr/>
        </p:nvSpPr>
        <p:spPr>
          <a:xfrm>
            <a:off x="1715216" y="6349306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5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8812"/>
    </mc:Choice>
    <mc:Fallback xmlns="">
      <p:transition advTm="5881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8361364" cy="4953000"/>
          </a:xfrm>
        </p:spPr>
        <p:txBody>
          <a:bodyPr/>
          <a:lstStyle/>
          <a:p>
            <a:r>
              <a:rPr lang="en-AU" dirty="0"/>
              <a:t>To understand basic graph concepts</a:t>
            </a:r>
          </a:p>
          <a:p>
            <a:r>
              <a:rPr lang="en-AU" dirty="0"/>
              <a:t>To learn simple path finding algorithms</a:t>
            </a:r>
          </a:p>
          <a:p>
            <a:r>
              <a:rPr lang="en-AU" dirty="0"/>
              <a:t>To understand how index can help improve the query efficiency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BEFB1C-A087-0D49-86C5-EF4129A49EC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1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743"/>
    </mc:Choice>
    <mc:Fallback xmlns="">
      <p:transition advTm="9074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745934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Correctness</a:t>
                </a:r>
              </a:p>
              <a:p>
                <a:pPr lvl="1"/>
                <a:r>
                  <a:rPr lang="en-US" dirty="0"/>
                  <a:t>The top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shortest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shortest distance is found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shortest distance is found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the top, terminate search</a:t>
                </a:r>
              </a:p>
              <a:p>
                <a:pPr lvl="2"/>
                <a:r>
                  <a:rPr lang="en-US" dirty="0"/>
                  <a:t>Destination’s shortest distance is found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745934" cy="4953000"/>
              </a:xfrm>
              <a:blipFill>
                <a:blip r:embed="rId4"/>
                <a:stretch>
                  <a:fillRect l="-551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C436826-370F-43FC-97D0-2BC7FF911BE8}"/>
              </a:ext>
            </a:extLst>
          </p:cNvPr>
          <p:cNvSpPr/>
          <p:nvPr/>
        </p:nvSpPr>
        <p:spPr>
          <a:xfrm>
            <a:off x="4454516" y="1394132"/>
            <a:ext cx="288032" cy="2970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4A75CE-AF0D-484A-B1C6-1E22D95CA229}"/>
                  </a:ext>
                </a:extLst>
              </p:cNvPr>
              <p:cNvSpPr txBox="1"/>
              <p:nvPr/>
            </p:nvSpPr>
            <p:spPr>
              <a:xfrm>
                <a:off x="4735644" y="1384899"/>
                <a:ext cx="33193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Unvisited Vertex: Not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/>
                  <a:t>, still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4A75CE-AF0D-484A-B1C6-1E22D95CA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644" y="1384899"/>
                <a:ext cx="3319331" cy="338554"/>
              </a:xfrm>
              <a:prstGeom prst="rect">
                <a:avLst/>
              </a:prstGeom>
              <a:blipFill>
                <a:blip r:embed="rId5"/>
                <a:stretch>
                  <a:fillRect l="-1103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Content Placeholder 5">
                <a:extLst>
                  <a:ext uri="{FF2B5EF4-FFF2-40B4-BE49-F238E27FC236}">
                    <a16:creationId xmlns:a16="http://schemas.microsoft.com/office/drawing/2014/main" id="{C45F62ED-9F2F-49B8-A9AB-A6E06DCF166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913038"/>
                  </p:ext>
                </p:extLst>
              </p:nvPr>
            </p:nvGraphicFramePr>
            <p:xfrm>
              <a:off x="888301" y="4007434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Content Placeholder 5">
                <a:extLst>
                  <a:ext uri="{FF2B5EF4-FFF2-40B4-BE49-F238E27FC236}">
                    <a16:creationId xmlns:a16="http://schemas.microsoft.com/office/drawing/2014/main" id="{C45F62ED-9F2F-49B8-A9AB-A6E06DCF166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7913038"/>
                  </p:ext>
                </p:extLst>
              </p:nvPr>
            </p:nvGraphicFramePr>
            <p:xfrm>
              <a:off x="888301" y="4007434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587" r="-10294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1587" r="-4478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01587" r="-10294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01587" r="-10294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01587" r="-4478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96875" r="-10294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96875" r="-4478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403175" r="-10294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403175" r="-4478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503175" r="-10294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503175" r="-4478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471" t="-603175" r="-10294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2985" t="-603175" r="-4478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Content Placeholder 5">
                <a:extLst>
                  <a:ext uri="{FF2B5EF4-FFF2-40B4-BE49-F238E27FC236}">
                    <a16:creationId xmlns:a16="http://schemas.microsoft.com/office/drawing/2014/main" id="{8888B3B7-6198-4257-8BF3-F9421A19656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5524711"/>
                  </p:ext>
                </p:extLst>
              </p:nvPr>
            </p:nvGraphicFramePr>
            <p:xfrm>
              <a:off x="4272677" y="4007434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b="0" i="1" baseline="0" smtClean="0">
                                    <a:latin typeface="Cambria Math" panose="02040503050406030204" pitchFamily="18" charset="0"/>
                                  </a:rPr>
                                  <m:t>(4)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(5)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Content Placeholder 5">
                <a:extLst>
                  <a:ext uri="{FF2B5EF4-FFF2-40B4-BE49-F238E27FC236}">
                    <a16:creationId xmlns:a16="http://schemas.microsoft.com/office/drawing/2014/main" id="{8888B3B7-6198-4257-8BF3-F9421A19656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5524711"/>
                  </p:ext>
                </p:extLst>
              </p:nvPr>
            </p:nvGraphicFramePr>
            <p:xfrm>
              <a:off x="4272677" y="4007434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35" t="-1563" r="-2941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35" t="-103175" r="-2941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Content Placeholder 5">
                <a:extLst>
                  <a:ext uri="{FF2B5EF4-FFF2-40B4-BE49-F238E27FC236}">
                    <a16:creationId xmlns:a16="http://schemas.microsoft.com/office/drawing/2014/main" id="{ED1EE6E0-A4CB-4E32-820B-6B289BAEC8D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576561"/>
                  </p:ext>
                </p:extLst>
              </p:nvPr>
            </p:nvGraphicFramePr>
            <p:xfrm>
              <a:off x="2050770" y="4007434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Content Placeholder 5">
                <a:extLst>
                  <a:ext uri="{FF2B5EF4-FFF2-40B4-BE49-F238E27FC236}">
                    <a16:creationId xmlns:a16="http://schemas.microsoft.com/office/drawing/2014/main" id="{ED1EE6E0-A4CB-4E32-820B-6B289BAEC8D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576561"/>
                  </p:ext>
                </p:extLst>
              </p:nvPr>
            </p:nvGraphicFramePr>
            <p:xfrm>
              <a:off x="2050770" y="4007434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8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2B0FCC87-F4E5-4F5F-8085-CD4DAFB65A71}"/>
              </a:ext>
            </a:extLst>
          </p:cNvPr>
          <p:cNvSpPr/>
          <p:nvPr/>
        </p:nvSpPr>
        <p:spPr>
          <a:xfrm>
            <a:off x="3927652" y="4058118"/>
            <a:ext cx="333635" cy="282673"/>
          </a:xfrm>
          <a:prstGeom prst="rightArrow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3" name="Content Placeholder 5">
                <a:extLst>
                  <a:ext uri="{FF2B5EF4-FFF2-40B4-BE49-F238E27FC236}">
                    <a16:creationId xmlns:a16="http://schemas.microsoft.com/office/drawing/2014/main" id="{CD5FA8E8-E75A-41CD-BD6B-F03D0551B80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05660940"/>
                  </p:ext>
                </p:extLst>
              </p:nvPr>
            </p:nvGraphicFramePr>
            <p:xfrm>
              <a:off x="3097770" y="4015031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(3)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3" name="Content Placeholder 5">
                <a:extLst>
                  <a:ext uri="{FF2B5EF4-FFF2-40B4-BE49-F238E27FC236}">
                    <a16:creationId xmlns:a16="http://schemas.microsoft.com/office/drawing/2014/main" id="{CD5FA8E8-E75A-41CD-BD6B-F03D0551B80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05660940"/>
                  </p:ext>
                </p:extLst>
              </p:nvPr>
            </p:nvGraphicFramePr>
            <p:xfrm>
              <a:off x="3097770" y="4015031"/>
              <a:ext cx="818492" cy="11521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41" t="-1587" r="-2963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41" t="-100000" r="-2963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41" t="-203175" r="-2963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904330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F4ECB5B9-D1B2-42EF-8A4D-22C462215718}"/>
              </a:ext>
            </a:extLst>
          </p:cNvPr>
          <p:cNvGrpSpPr/>
          <p:nvPr/>
        </p:nvGrpSpPr>
        <p:grpSpPr>
          <a:xfrm>
            <a:off x="5586630" y="4356035"/>
            <a:ext cx="3058896" cy="1991097"/>
            <a:chOff x="5292080" y="4039246"/>
            <a:chExt cx="3058896" cy="199109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97E01D6-8B17-4F68-BBB3-0960E7134E0B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0BFB62-17C1-4304-AD28-AAD8AA7678DC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AB8838D-24BF-45A3-955F-DA6460479C19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550F8AF-1225-4D53-B795-D441E5B54C12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E67A1F8-0DB2-4915-8566-35131D174819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E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3167E13-0B03-4DF5-9C61-A36C5AE89116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291B894-81D3-4AB8-934F-FAB0A07032DE}"/>
                </a:ext>
              </a:extLst>
            </p:cNvPr>
            <p:cNvCxnSpPr>
              <a:cxnSpLocks/>
              <a:stCxn id="75" idx="7"/>
              <a:endCxn id="76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586B447-C1D5-466C-A707-DC685B09C645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DFD6B0C-DBA4-4F50-BFFA-7877F6CD3985}"/>
                </a:ext>
              </a:extLst>
            </p:cNvPr>
            <p:cNvCxnSpPr>
              <a:cxnSpLocks/>
              <a:stCxn id="75" idx="6"/>
              <a:endCxn id="77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B657B1-524B-4D4A-83A4-77EFFDB3B702}"/>
                </a:ext>
              </a:extLst>
            </p:cNvPr>
            <p:cNvCxnSpPr>
              <a:cxnSpLocks/>
              <a:stCxn id="75" idx="5"/>
              <a:endCxn id="78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7106ECF-4DEB-4916-952B-5FCF5FE04CBB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C39192D-20E5-4CF8-B4CE-088C1BA3EAF1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8FC1D14-2A7C-4724-A4D1-B83048577A48}"/>
                </a:ext>
              </a:extLst>
            </p:cNvPr>
            <p:cNvCxnSpPr>
              <a:cxnSpLocks/>
              <a:stCxn id="76" idx="6"/>
              <a:endCxn id="79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68AF1FD-7D86-40DD-9968-F386B0FBFD6E}"/>
                </a:ext>
              </a:extLst>
            </p:cNvPr>
            <p:cNvCxnSpPr>
              <a:cxnSpLocks/>
              <a:stCxn id="77" idx="6"/>
              <a:endCxn id="79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3C17412-E20C-4D37-94BB-25B33CC19205}"/>
                </a:ext>
              </a:extLst>
            </p:cNvPr>
            <p:cNvCxnSpPr>
              <a:cxnSpLocks/>
              <a:stCxn id="77" idx="5"/>
              <a:endCxn id="78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3808B7B-494F-4091-B693-F6FEC9511DC3}"/>
                </a:ext>
              </a:extLst>
            </p:cNvPr>
            <p:cNvCxnSpPr>
              <a:cxnSpLocks/>
              <a:stCxn id="78" idx="7"/>
              <a:endCxn id="79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4368B20-B16B-42EF-9224-023376CDB8B2}"/>
                </a:ext>
              </a:extLst>
            </p:cNvPr>
            <p:cNvCxnSpPr>
              <a:cxnSpLocks/>
              <a:stCxn id="78" idx="6"/>
              <a:endCxn id="80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730FEB-BEDC-4C07-80DD-3E47AD8D40C2}"/>
                </a:ext>
              </a:extLst>
            </p:cNvPr>
            <p:cNvCxnSpPr>
              <a:cxnSpLocks/>
              <a:stCxn id="80" idx="1"/>
              <a:endCxn id="79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68E0727-C82A-4705-8C21-CD0401B168F2}"/>
                </a:ext>
              </a:extLst>
            </p:cNvPr>
            <p:cNvCxnSpPr>
              <a:cxnSpLocks/>
              <a:stCxn id="76" idx="5"/>
              <a:endCxn id="77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9DF3997-32A8-461B-98B6-021C1E4B5635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427B60F-2E83-494E-953C-89721EB46057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CA596AC-CCD7-4BE2-88DA-8B4D4B75853E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3D57D9-EED4-4EF8-B675-05516DB30F32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8285177-40D1-4C46-A988-88D20D33AFD8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4DEE489-2DB6-4CFA-8282-DB912819839A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6BCB7DC-FE83-4BB2-AA04-CC944462104A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4B5F7829-6660-4BE8-9621-257580BE183C}"/>
              </a:ext>
            </a:extLst>
          </p:cNvPr>
          <p:cNvSpPr/>
          <p:nvPr/>
        </p:nvSpPr>
        <p:spPr>
          <a:xfrm>
            <a:off x="1708740" y="5993427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C07AC64B-D823-432E-9C22-0E053CA3444A}"/>
              </a:ext>
            </a:extLst>
          </p:cNvPr>
          <p:cNvSpPr/>
          <p:nvPr/>
        </p:nvSpPr>
        <p:spPr>
          <a:xfrm>
            <a:off x="1704144" y="6407917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5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173"/>
    </mc:Choice>
    <mc:Fallback xmlns="">
      <p:transition advTm="53173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Complexity</a:t>
                </a:r>
              </a:p>
              <a:p>
                <a:pPr lvl="1"/>
                <a:r>
                  <a:rPr lang="en-US" dirty="0"/>
                  <a:t>Q</a:t>
                </a:r>
                <a:r>
                  <a:rPr lang="en-US" altLang="zh-CN" dirty="0"/>
                  <a:t>ueue</a:t>
                </a:r>
                <a:endParaRPr lang="en-US" dirty="0"/>
              </a:p>
              <a:p>
                <a:pPr lvl="2"/>
                <a:r>
                  <a:rPr lang="en-US" dirty="0"/>
                  <a:t>Push: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times</a:t>
                </a:r>
              </a:p>
              <a:p>
                <a:pPr lvl="2"/>
                <a:r>
                  <a:rPr lang="en-US" dirty="0"/>
                  <a:t>Deletion: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times</a:t>
                </a:r>
              </a:p>
              <a:p>
                <a:pPr lvl="2"/>
                <a:r>
                  <a:rPr lang="en-US" dirty="0"/>
                  <a:t>Update: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times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F2FC704-BB15-4209-831B-48C9FBA580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487149"/>
                  </p:ext>
                </p:extLst>
              </p:nvPr>
            </p:nvGraphicFramePr>
            <p:xfrm>
              <a:off x="3711520" y="1426928"/>
              <a:ext cx="5148318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6106">
                      <a:extLst>
                        <a:ext uri="{9D8B030D-6E8A-4147-A177-3AD203B41FA5}">
                          <a16:colId xmlns:a16="http://schemas.microsoft.com/office/drawing/2014/main" val="848509256"/>
                        </a:ext>
                      </a:extLst>
                    </a:gridCol>
                    <a:gridCol w="1716106">
                      <a:extLst>
                        <a:ext uri="{9D8B030D-6E8A-4147-A177-3AD203B41FA5}">
                          <a16:colId xmlns:a16="http://schemas.microsoft.com/office/drawing/2014/main" val="2687421432"/>
                        </a:ext>
                      </a:extLst>
                    </a:gridCol>
                    <a:gridCol w="1716106">
                      <a:extLst>
                        <a:ext uri="{9D8B030D-6E8A-4147-A177-3AD203B41FA5}">
                          <a16:colId xmlns:a16="http://schemas.microsoft.com/office/drawing/2014/main" val="41802982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 in Dijkstra’s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Binary Heap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19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Insert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Push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82352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Delete 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𝑙𝑜𝑔𝑁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64733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Decrease Key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Update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𝑙𝑜𝑔𝑁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19293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F2FC704-BB15-4209-831B-48C9FBA580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487149"/>
                  </p:ext>
                </p:extLst>
              </p:nvPr>
            </p:nvGraphicFramePr>
            <p:xfrm>
              <a:off x="3711520" y="1426928"/>
              <a:ext cx="5148318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16106">
                      <a:extLst>
                        <a:ext uri="{9D8B030D-6E8A-4147-A177-3AD203B41FA5}">
                          <a16:colId xmlns:a16="http://schemas.microsoft.com/office/drawing/2014/main" val="848509256"/>
                        </a:ext>
                      </a:extLst>
                    </a:gridCol>
                    <a:gridCol w="1716106">
                      <a:extLst>
                        <a:ext uri="{9D8B030D-6E8A-4147-A177-3AD203B41FA5}">
                          <a16:colId xmlns:a16="http://schemas.microsoft.com/office/drawing/2014/main" val="2687421432"/>
                        </a:ext>
                      </a:extLst>
                    </a:gridCol>
                    <a:gridCol w="1716106">
                      <a:extLst>
                        <a:ext uri="{9D8B030D-6E8A-4147-A177-3AD203B41FA5}">
                          <a16:colId xmlns:a16="http://schemas.microsoft.com/office/drawing/2014/main" val="418029827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 in Dijkstra’s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Binary Heap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19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Insert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Push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355" t="-180328" r="-1418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82352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Delete 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Pop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355" t="-280328" r="-1418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64733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Decrease Key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Update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355" t="-380328" r="-141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19293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BEA6D75-9B04-4176-9F27-B3F278F64E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86" y="3526904"/>
                <a:ext cx="4937622" cy="48089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Binary Heap</a:t>
                </a:r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BEA6D75-9B04-4176-9F27-B3F278F64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6" y="3526904"/>
                <a:ext cx="4937622" cy="4808984"/>
              </a:xfrm>
              <a:prstGeom prst="rect">
                <a:avLst/>
              </a:prstGeom>
              <a:blipFill>
                <a:blip r:embed="rId6"/>
                <a:stretch>
                  <a:fillRect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0D47B27-ADEC-49E5-9389-814F0ED14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86" y="5119552"/>
                <a:ext cx="4937622" cy="1260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Fibonacci Heap ? 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US" dirty="0"/>
                  <a:t>Decrease Key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0D47B27-ADEC-49E5-9389-814F0ED14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6" y="5119552"/>
                <a:ext cx="4937622" cy="1260376"/>
              </a:xfrm>
              <a:prstGeom prst="rect">
                <a:avLst/>
              </a:prstGeom>
              <a:blipFill>
                <a:blip r:embed="rId7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EFBB98C-98EC-49FE-9211-F2761D16F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134" y="3670161"/>
            <a:ext cx="3528392" cy="228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2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4000"/>
    </mc:Choice>
    <mc:Fallback xmlns="">
      <p:transition advTm="194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</a:t>
                </a:r>
                <a:r>
                  <a:rPr lang="en-US" altLang="zh-CN" dirty="0"/>
                  <a:t>ingle Source Multiple Destinations</a:t>
                </a:r>
                <a:endParaRPr lang="en-US" dirty="0"/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Stop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all become visited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we have got is the shortest distance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How to retrieve the shortest path?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8DE2DA-F9AB-4930-999D-E5E9AA120017}"/>
              </a:ext>
            </a:extLst>
          </p:cNvPr>
          <p:cNvSpPr/>
          <p:nvPr/>
        </p:nvSpPr>
        <p:spPr>
          <a:xfrm>
            <a:off x="1482562" y="2660866"/>
            <a:ext cx="288032" cy="29708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15F19-970F-443E-BB6D-043EB3AFF5B4}"/>
                  </a:ext>
                </a:extLst>
              </p:cNvPr>
              <p:cNvSpPr txBox="1"/>
              <p:nvPr/>
            </p:nvSpPr>
            <p:spPr>
              <a:xfrm>
                <a:off x="1763688" y="2636912"/>
                <a:ext cx="3891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Visited Vertex</a:t>
                </a:r>
                <a:r>
                  <a:rPr lang="en-US" sz="1600" dirty="0"/>
                  <a:t>: Not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Found Shortest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15F19-970F-443E-BB6D-043EB3AF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636912"/>
                <a:ext cx="3891940" cy="338554"/>
              </a:xfrm>
              <a:prstGeom prst="rect">
                <a:avLst/>
              </a:prstGeom>
              <a:blipFill>
                <a:blip r:embed="rId6"/>
                <a:stretch>
                  <a:fillRect l="-78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88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050"/>
    </mc:Choice>
    <mc:Fallback xmlns="">
      <p:transition advTm="5505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Shortest Path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Additional information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tore who updated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updates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7E6ADF38-8BA1-4B03-802E-5963AD7AF45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9654077"/>
                  </p:ext>
                </p:extLst>
              </p:nvPr>
            </p:nvGraphicFramePr>
            <p:xfrm>
              <a:off x="899316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7E6ADF38-8BA1-4B03-802E-5963AD7AF45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9654077"/>
                  </p:ext>
                </p:extLst>
              </p:nvPr>
            </p:nvGraphicFramePr>
            <p:xfrm>
              <a:off x="899316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F6DFC463-7B9A-4996-A82C-230C6F4C0E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3914244"/>
                  </p:ext>
                </p:extLst>
              </p:nvPr>
            </p:nvGraphicFramePr>
            <p:xfrm>
              <a:off x="2061785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5">
                <a:extLst>
                  <a:ext uri="{FF2B5EF4-FFF2-40B4-BE49-F238E27FC236}">
                    <a16:creationId xmlns:a16="http://schemas.microsoft.com/office/drawing/2014/main" id="{F6DFC463-7B9A-4996-A82C-230C6F4C0EE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3914244"/>
                  </p:ext>
                </p:extLst>
              </p:nvPr>
            </p:nvGraphicFramePr>
            <p:xfrm>
              <a:off x="2061785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18DC644B-F71F-454D-92D0-63D360CB658C}"/>
              </a:ext>
            </a:extLst>
          </p:cNvPr>
          <p:cNvSpPr/>
          <p:nvPr/>
        </p:nvSpPr>
        <p:spPr>
          <a:xfrm>
            <a:off x="1718448" y="4833442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3632A6-FC74-4383-806D-40016F439600}"/>
              </a:ext>
            </a:extLst>
          </p:cNvPr>
          <p:cNvGrpSpPr/>
          <p:nvPr/>
        </p:nvGrpSpPr>
        <p:grpSpPr>
          <a:xfrm>
            <a:off x="5597645" y="4358209"/>
            <a:ext cx="3058896" cy="1991097"/>
            <a:chOff x="5292080" y="4039246"/>
            <a:chExt cx="3058896" cy="199109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F9B349B-11B2-4160-B8E5-543C5E8AA21D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42C0BC-3EEC-4434-83D5-EAE944995A5E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44D3317-FAA9-48D6-82C8-4F0A47632589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E4E384A-BD85-4DFA-B60E-DC600FEB7201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AB21684-6332-439F-8964-11D969BC6124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F8ACBE-E643-468E-923C-0491CE5EB10E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5C629C-E2E4-4542-B608-91DF34CDEAB6}"/>
                </a:ext>
              </a:extLst>
            </p:cNvPr>
            <p:cNvCxnSpPr>
              <a:stCxn id="12" idx="7"/>
              <a:endCxn id="13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FF6C05-2C4A-45B6-811F-05709BD6B143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98F44F-0C88-47A0-8428-79C96DC9135A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729B8E-1371-486D-A82A-814D9ACB25EA}"/>
                </a:ext>
              </a:extLst>
            </p:cNvPr>
            <p:cNvCxnSpPr>
              <a:cxnSpLocks/>
              <a:stCxn id="12" idx="5"/>
              <a:endCxn id="15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685ABC-5ED6-451C-B3BD-54EC02D3E6B6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77BDB4-1FE7-48B2-B854-F827511DDBFB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6BADBC-C149-4D7D-9EF1-DC43226D25DD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CBA2E9-C807-4443-9F70-FFC3A5108FB2}"/>
                </a:ext>
              </a:extLst>
            </p:cNvPr>
            <p:cNvCxnSpPr>
              <a:cxnSpLocks/>
              <a:stCxn id="14" idx="6"/>
              <a:endCxn id="16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291CA-0847-481D-BF09-472458A3A387}"/>
                </a:ext>
              </a:extLst>
            </p:cNvPr>
            <p:cNvCxnSpPr>
              <a:cxnSpLocks/>
              <a:stCxn id="14" idx="5"/>
              <a:endCxn id="15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EE87E5-D1DF-41C6-93A0-1BC09AFFD076}"/>
                </a:ext>
              </a:extLst>
            </p:cNvPr>
            <p:cNvCxnSpPr>
              <a:cxnSpLocks/>
              <a:stCxn id="15" idx="7"/>
              <a:endCxn id="16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28681A-385D-4D72-8B5A-67BB9C449D63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E82E5A-2705-4A54-B886-C0F942B3D208}"/>
                </a:ext>
              </a:extLst>
            </p:cNvPr>
            <p:cNvCxnSpPr>
              <a:cxnSpLocks/>
              <a:stCxn id="17" idx="1"/>
              <a:endCxn id="16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F998B29-5D55-42EB-8792-D5D3A703B6FC}"/>
                </a:ext>
              </a:extLst>
            </p:cNvPr>
            <p:cNvCxnSpPr>
              <a:cxnSpLocks/>
              <a:stCxn id="13" idx="5"/>
              <a:endCxn id="14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A3349D-290B-4E48-9C3F-B8164070D64E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C4C423-48D2-44A6-9B90-42FCB3052CFA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71A37E-1FF7-4C66-BB5B-8204DA26FFA5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3F6660-9822-4895-9D8C-0225299FCF56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FA97B4-CC52-442B-9434-17C0DC2A8C35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F3F252-EC9D-4BF2-B089-1058A2B3E0F2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827034-4C9D-4376-B951-737F8C75F973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02E5BF2-6678-43B0-9F18-50AC250ED5A3}"/>
              </a:ext>
            </a:extLst>
          </p:cNvPr>
          <p:cNvSpPr/>
          <p:nvPr/>
        </p:nvSpPr>
        <p:spPr>
          <a:xfrm>
            <a:off x="1715217" y="5641831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6B6A58FF-4566-4359-B940-5D9075E2CAC4}"/>
              </a:ext>
            </a:extLst>
          </p:cNvPr>
          <p:cNvSpPr/>
          <p:nvPr/>
        </p:nvSpPr>
        <p:spPr>
          <a:xfrm>
            <a:off x="1715216" y="6349306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13041879"/>
                  </p:ext>
                </p:extLst>
              </p:nvPr>
            </p:nvGraphicFramePr>
            <p:xfrm>
              <a:off x="3570931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13041879"/>
                  </p:ext>
                </p:extLst>
              </p:nvPr>
            </p:nvGraphicFramePr>
            <p:xfrm>
              <a:off x="3570931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471" t="-1587" r="-10294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471" t="-1587" r="-2941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471" t="-101587" r="-10294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471" t="-201587" r="-10294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01471" t="-201587" r="-2941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471" t="-296875" r="-10294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471" t="-403175" r="-10294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01471" t="-403175" r="-2941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471" t="-503175" r="-10294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471" t="-603175" r="-10294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01471" t="-603175" r="-2941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758279FE-CA01-4499-A730-13B84FF53538}"/>
              </a:ext>
            </a:extLst>
          </p:cNvPr>
          <p:cNvSpPr/>
          <p:nvPr/>
        </p:nvSpPr>
        <p:spPr>
          <a:xfrm>
            <a:off x="3051004" y="4831063"/>
            <a:ext cx="333635" cy="339041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1B2061-EFCD-4573-B35A-C5B741A4F6F1}"/>
              </a:ext>
            </a:extLst>
          </p:cNvPr>
          <p:cNvSpPr/>
          <p:nvPr/>
        </p:nvSpPr>
        <p:spPr>
          <a:xfrm>
            <a:off x="3047773" y="5639452"/>
            <a:ext cx="333635" cy="339041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59D8360-458A-4A27-8BF2-C832079F244C}"/>
              </a:ext>
            </a:extLst>
          </p:cNvPr>
          <p:cNvSpPr/>
          <p:nvPr/>
        </p:nvSpPr>
        <p:spPr>
          <a:xfrm>
            <a:off x="3047772" y="6346927"/>
            <a:ext cx="333635" cy="339041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445"/>
    </mc:Choice>
    <mc:Fallback xmlns="">
      <p:transition advTm="2544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</p:spPr>
            <p:txBody>
              <a:bodyPr/>
              <a:lstStyle/>
              <a:p>
                <a:r>
                  <a:rPr lang="en-US" dirty="0"/>
                  <a:t>Shortest Path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Additional information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tore who updated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updates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1521771"/>
                  </p:ext>
                </p:extLst>
              </p:nvPr>
            </p:nvGraphicFramePr>
            <p:xfrm>
              <a:off x="3570931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1521771"/>
                  </p:ext>
                </p:extLst>
              </p:nvPr>
            </p:nvGraphicFramePr>
            <p:xfrm>
              <a:off x="3570931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471" t="-1587" r="-10294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471" t="-1587" r="-2941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101587" r="-10294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201587" r="-10294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1471" t="-201587" r="-2941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296875" r="-10294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403175" r="-10294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1471" t="-403175" r="-2941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503175" r="-10294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1471" t="-503175" r="-2941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603175" r="-10294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1471" t="-603175" r="-2941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Content Placeholder 5">
                <a:extLst>
                  <a:ext uri="{FF2B5EF4-FFF2-40B4-BE49-F238E27FC236}">
                    <a16:creationId xmlns:a16="http://schemas.microsoft.com/office/drawing/2014/main" id="{1266F2E8-EF82-424A-B6DC-48B460868EE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6655751"/>
                  </p:ext>
                </p:extLst>
              </p:nvPr>
            </p:nvGraphicFramePr>
            <p:xfrm>
              <a:off x="933813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u="none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u="none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u="none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Content Placeholder 5">
                <a:extLst>
                  <a:ext uri="{FF2B5EF4-FFF2-40B4-BE49-F238E27FC236}">
                    <a16:creationId xmlns:a16="http://schemas.microsoft.com/office/drawing/2014/main" id="{1266F2E8-EF82-424A-B6DC-48B460868EE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6655751"/>
                  </p:ext>
                </p:extLst>
              </p:nvPr>
            </p:nvGraphicFramePr>
            <p:xfrm>
              <a:off x="933813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u="none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Content Placeholder 5">
                <a:extLst>
                  <a:ext uri="{FF2B5EF4-FFF2-40B4-BE49-F238E27FC236}">
                    <a16:creationId xmlns:a16="http://schemas.microsoft.com/office/drawing/2014/main" id="{EB2137E1-2102-45D3-87D3-5F6FA7C6D3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3647553"/>
                  </p:ext>
                </p:extLst>
              </p:nvPr>
            </p:nvGraphicFramePr>
            <p:xfrm>
              <a:off x="2096282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Content Placeholder 5">
                <a:extLst>
                  <a:ext uri="{FF2B5EF4-FFF2-40B4-BE49-F238E27FC236}">
                    <a16:creationId xmlns:a16="http://schemas.microsoft.com/office/drawing/2014/main" id="{EB2137E1-2102-45D3-87D3-5F6FA7C6D3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3647553"/>
                  </p:ext>
                </p:extLst>
              </p:nvPr>
            </p:nvGraphicFramePr>
            <p:xfrm>
              <a:off x="2096282" y="4009608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294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1587" r="-2941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294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294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201587" r="-2941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294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296875" r="-2941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294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403175" r="-2941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294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503175" r="-2941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294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1471" t="-603175" r="-2941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CDCD418-21D0-44D1-85EF-698E0A55D5CD}"/>
              </a:ext>
            </a:extLst>
          </p:cNvPr>
          <p:cNvGrpSpPr/>
          <p:nvPr/>
        </p:nvGrpSpPr>
        <p:grpSpPr>
          <a:xfrm>
            <a:off x="5669929" y="4137641"/>
            <a:ext cx="3058896" cy="1991097"/>
            <a:chOff x="5292080" y="4039246"/>
            <a:chExt cx="3058896" cy="199109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65654CA-2D9F-4DC7-B7D9-1505E81A49B2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99AE38-9D84-4C24-A995-5E0A6CF83440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17A36E-A7ED-4878-AF96-CAE703FB0C68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A89B658-D388-466C-9FAF-B6FBBBE79009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3DDD18E-1EBB-4609-923E-030CD8F6ABBA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E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BC403E2-3B5B-4A62-84F1-90CB54134DD7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31E53FA-BD02-4F73-A6B3-CBF3C65F601F}"/>
                </a:ext>
              </a:extLst>
            </p:cNvPr>
            <p:cNvCxnSpPr>
              <a:stCxn id="47" idx="7"/>
              <a:endCxn id="48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5574023-5225-411D-B40E-3F45805A34AA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552454F-B5DE-4D6C-8E42-799210195BAD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82D5EEF-80E7-44DD-A5BE-DC60E26DC3DE}"/>
                </a:ext>
              </a:extLst>
            </p:cNvPr>
            <p:cNvCxnSpPr>
              <a:cxnSpLocks/>
              <a:stCxn id="47" idx="5"/>
              <a:endCxn id="50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5AFC3D6-95A4-4991-8018-CA3AA5EA6B40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D3C4F6-5EAF-4335-891D-BE37966CC657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C97D1E6-33C7-40BB-B6D4-5AD6D3C2B612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6F7DDB-3211-48B7-8C27-79176E9FDCEC}"/>
                </a:ext>
              </a:extLst>
            </p:cNvPr>
            <p:cNvCxnSpPr>
              <a:cxnSpLocks/>
              <a:stCxn id="49" idx="6"/>
              <a:endCxn id="51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7A325C4-E229-471C-8AF3-A1A04FA351F9}"/>
                </a:ext>
              </a:extLst>
            </p:cNvPr>
            <p:cNvCxnSpPr>
              <a:cxnSpLocks/>
              <a:stCxn id="49" idx="5"/>
              <a:endCxn id="50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E1BC751-BE34-42E0-A7C1-DBDB735E20BA}"/>
                </a:ext>
              </a:extLst>
            </p:cNvPr>
            <p:cNvCxnSpPr>
              <a:cxnSpLocks/>
              <a:stCxn id="50" idx="7"/>
              <a:endCxn id="51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68D9CEE-9297-4FCD-A354-FF3D511B5E4E}"/>
                </a:ext>
              </a:extLst>
            </p:cNvPr>
            <p:cNvCxnSpPr>
              <a:cxnSpLocks/>
              <a:stCxn id="50" idx="6"/>
              <a:endCxn id="52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F76C8CE-85A4-462D-A964-781921366794}"/>
                </a:ext>
              </a:extLst>
            </p:cNvPr>
            <p:cNvCxnSpPr>
              <a:cxnSpLocks/>
              <a:stCxn id="52" idx="1"/>
              <a:endCxn id="51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982445-F9FA-4DF3-ABB3-C66879221582}"/>
                </a:ext>
              </a:extLst>
            </p:cNvPr>
            <p:cNvCxnSpPr>
              <a:cxnSpLocks/>
              <a:stCxn id="48" idx="5"/>
              <a:endCxn id="49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903A30-1B12-4D4E-8698-4B8068A60CFB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32F0A82-CD96-4E6F-A939-AA1EC32BB5DD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DF6577-4655-4CC7-949D-5D06A5B28A4F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20A89F0-2AB4-4FDE-8CAE-8F1FB92FF573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C0BA37-F7A9-47A6-86EA-9159042714D3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69D9DC2-79FA-49E4-ABD9-A2FFFBAB2C38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5AA511-5436-4BEB-A28B-028DC0A4066C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D9332668-6ECA-46C2-960E-A40B130355E1}"/>
              </a:ext>
            </a:extLst>
          </p:cNvPr>
          <p:cNvSpPr/>
          <p:nvPr/>
        </p:nvSpPr>
        <p:spPr>
          <a:xfrm>
            <a:off x="1752305" y="5986102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74423E5-8EBF-4D4E-9498-DE9B98A3853C}"/>
              </a:ext>
            </a:extLst>
          </p:cNvPr>
          <p:cNvSpPr/>
          <p:nvPr/>
        </p:nvSpPr>
        <p:spPr>
          <a:xfrm>
            <a:off x="3061199" y="5986101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5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92"/>
    </mc:Choice>
    <mc:Fallback xmlns="">
      <p:transition advTm="369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</p:spPr>
            <p:txBody>
              <a:bodyPr/>
              <a:lstStyle/>
              <a:p>
                <a:r>
                  <a:rPr lang="en-US" dirty="0"/>
                  <a:t>Shortest Path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Additional information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tore who updated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updates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90108529"/>
                  </p:ext>
                </p:extLst>
              </p:nvPr>
            </p:nvGraphicFramePr>
            <p:xfrm>
              <a:off x="3560420" y="396468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90108529"/>
                  </p:ext>
                </p:extLst>
              </p:nvPr>
            </p:nvGraphicFramePr>
            <p:xfrm>
              <a:off x="3560420" y="396468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35C657CB-9367-4774-9E1D-DCD25AA1BF1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7462651"/>
                  </p:ext>
                </p:extLst>
              </p:nvPr>
            </p:nvGraphicFramePr>
            <p:xfrm>
              <a:off x="888301" y="3973473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Content Placeholder 5">
                <a:extLst>
                  <a:ext uri="{FF2B5EF4-FFF2-40B4-BE49-F238E27FC236}">
                    <a16:creationId xmlns:a16="http://schemas.microsoft.com/office/drawing/2014/main" id="{35C657CB-9367-4774-9E1D-DCD25AA1BF1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7462651"/>
                  </p:ext>
                </p:extLst>
              </p:nvPr>
            </p:nvGraphicFramePr>
            <p:xfrm>
              <a:off x="888301" y="3973473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587" r="-10294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1587" r="-4478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01587" r="-10294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01587" r="-10294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01587" r="-4478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96875" r="-10294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96875" r="-4478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403175" r="-10294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403175" r="-4478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503175" r="-10294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503175" r="-4478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471" t="-603175" r="-10294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2985" t="-603175" r="-4478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Content Placeholder 5">
                <a:extLst>
                  <a:ext uri="{FF2B5EF4-FFF2-40B4-BE49-F238E27FC236}">
                    <a16:creationId xmlns:a16="http://schemas.microsoft.com/office/drawing/2014/main" id="{AA43A51F-C2F7-4CB0-A3E1-5B5F8BE3F8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13908330"/>
                  </p:ext>
                </p:extLst>
              </p:nvPr>
            </p:nvGraphicFramePr>
            <p:xfrm>
              <a:off x="2050770" y="3973473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Content Placeholder 5">
                <a:extLst>
                  <a:ext uri="{FF2B5EF4-FFF2-40B4-BE49-F238E27FC236}">
                    <a16:creationId xmlns:a16="http://schemas.microsoft.com/office/drawing/2014/main" id="{AA43A51F-C2F7-4CB0-A3E1-5B5F8BE3F8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13908330"/>
                  </p:ext>
                </p:extLst>
              </p:nvPr>
            </p:nvGraphicFramePr>
            <p:xfrm>
              <a:off x="2050770" y="3973473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9A15304F-D4EC-45E3-B6CF-8F1353344997}"/>
              </a:ext>
            </a:extLst>
          </p:cNvPr>
          <p:cNvGrpSpPr/>
          <p:nvPr/>
        </p:nvGrpSpPr>
        <p:grpSpPr>
          <a:xfrm>
            <a:off x="5586630" y="4322074"/>
            <a:ext cx="3058896" cy="1991097"/>
            <a:chOff x="5292080" y="4039246"/>
            <a:chExt cx="3058896" cy="1991097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6CCE663-E930-4649-9E3A-EE1DA23B4AB3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A4BEC96-F063-4429-BB9B-9592A1A41AA7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46E7A0D-6785-4A48-8721-A8660229BB20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D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D0D61F-7255-4E86-94E7-0381451DA6F5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AD4783A-E1A7-4AEE-8CC6-B903CA11BFDD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E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4E3AC2-4770-4B6C-9255-23CD7FD3ACD4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61A4875-7AF9-4BEB-8C5E-ED577CB8463C}"/>
                </a:ext>
              </a:extLst>
            </p:cNvPr>
            <p:cNvCxnSpPr>
              <a:stCxn id="45" idx="7"/>
              <a:endCxn id="74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0C709DC-AADB-402A-9B80-A3318FFBCC20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211896F-5CB3-43E0-A1DA-08FFD7E64014}"/>
                </a:ext>
              </a:extLst>
            </p:cNvPr>
            <p:cNvCxnSpPr>
              <a:cxnSpLocks/>
              <a:stCxn id="45" idx="6"/>
              <a:endCxn id="75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4DCFBA5-EC94-44B8-953F-C258DA1168BC}"/>
                </a:ext>
              </a:extLst>
            </p:cNvPr>
            <p:cNvCxnSpPr>
              <a:cxnSpLocks/>
              <a:stCxn id="45" idx="5"/>
              <a:endCxn id="76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A5C3BF4-A38C-4172-98E1-C85716030673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EA0EE4-C353-474F-9E28-36837B5987C3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5D67CD6-08B4-4DA1-94AA-C9F42E1C3437}"/>
                </a:ext>
              </a:extLst>
            </p:cNvPr>
            <p:cNvCxnSpPr>
              <a:cxnSpLocks/>
              <a:stCxn id="74" idx="6"/>
              <a:endCxn id="77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244A774-1831-464C-B14C-26BD86688F8F}"/>
                </a:ext>
              </a:extLst>
            </p:cNvPr>
            <p:cNvCxnSpPr>
              <a:cxnSpLocks/>
              <a:stCxn id="75" idx="6"/>
              <a:endCxn id="77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94E7F40-CFC3-460B-B4B8-0CAEFC321CB5}"/>
                </a:ext>
              </a:extLst>
            </p:cNvPr>
            <p:cNvCxnSpPr>
              <a:cxnSpLocks/>
              <a:stCxn id="75" idx="5"/>
              <a:endCxn id="76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873A862-EF88-40B0-8046-483DB17D5650}"/>
                </a:ext>
              </a:extLst>
            </p:cNvPr>
            <p:cNvCxnSpPr>
              <a:cxnSpLocks/>
              <a:stCxn id="76" idx="7"/>
              <a:endCxn id="77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88014F1-A42B-4E6E-9EE0-C3693AB24E24}"/>
                </a:ext>
              </a:extLst>
            </p:cNvPr>
            <p:cNvCxnSpPr>
              <a:cxnSpLocks/>
              <a:stCxn id="76" idx="6"/>
              <a:endCxn id="78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A4CCEE7-68EA-4E48-9AAA-4825EA9396E4}"/>
                </a:ext>
              </a:extLst>
            </p:cNvPr>
            <p:cNvCxnSpPr>
              <a:cxnSpLocks/>
              <a:stCxn id="78" idx="1"/>
              <a:endCxn id="77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768BE85-F5E6-45D5-87AE-E1E40ABF660F}"/>
                </a:ext>
              </a:extLst>
            </p:cNvPr>
            <p:cNvCxnSpPr>
              <a:cxnSpLocks/>
              <a:stCxn id="74" idx="5"/>
              <a:endCxn id="75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157E113-064E-4762-924B-021ADFE340D8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42B303F-0C02-45B3-BB1C-F4FE4179F298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425C0CA-7C28-43E9-B754-9035F0C81D5E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BC4FA-2262-454A-921F-D9D1FDFB564E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3F0AA39-21C3-422E-B2FC-92E6ED05B28A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ACAE05-3D25-423D-9430-30D19C2FA1EC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2B6209-410C-41BF-B70B-7C94740EBF08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99" name="Arrow: Right 98">
            <a:extLst>
              <a:ext uri="{FF2B5EF4-FFF2-40B4-BE49-F238E27FC236}">
                <a16:creationId xmlns:a16="http://schemas.microsoft.com/office/drawing/2014/main" id="{7EE664C5-BFEF-43DD-A6A0-F984D55F57BF}"/>
              </a:ext>
            </a:extLst>
          </p:cNvPr>
          <p:cNvSpPr/>
          <p:nvPr/>
        </p:nvSpPr>
        <p:spPr>
          <a:xfrm>
            <a:off x="1708740" y="5959466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A5994C8B-46DF-4BF7-8DB6-E75FFE92E39B}"/>
              </a:ext>
            </a:extLst>
          </p:cNvPr>
          <p:cNvSpPr/>
          <p:nvPr/>
        </p:nvSpPr>
        <p:spPr>
          <a:xfrm>
            <a:off x="1704144" y="6373956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5A2719C7-813B-4504-90CE-95548034AAE3}"/>
              </a:ext>
            </a:extLst>
          </p:cNvPr>
          <p:cNvSpPr/>
          <p:nvPr/>
        </p:nvSpPr>
        <p:spPr>
          <a:xfrm>
            <a:off x="3033802" y="5955570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6E1B863C-344A-4E55-AB0D-2D3008051E42}"/>
              </a:ext>
            </a:extLst>
          </p:cNvPr>
          <p:cNvSpPr/>
          <p:nvPr/>
        </p:nvSpPr>
        <p:spPr>
          <a:xfrm>
            <a:off x="3029206" y="6370060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0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72"/>
    </mc:Choice>
    <mc:Fallback xmlns="">
      <p:transition advTm="417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</p:spPr>
            <p:txBody>
              <a:bodyPr/>
              <a:lstStyle/>
              <a:p>
                <a:r>
                  <a:rPr lang="en-US" dirty="0"/>
                  <a:t>Shortest Path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Additional information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tore who updated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updates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08046224"/>
                  </p:ext>
                </p:extLst>
              </p:nvPr>
            </p:nvGraphicFramePr>
            <p:xfrm>
              <a:off x="3560420" y="396468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08046224"/>
                  </p:ext>
                </p:extLst>
              </p:nvPr>
            </p:nvGraphicFramePr>
            <p:xfrm>
              <a:off x="3560420" y="396468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5">
                <a:extLst>
                  <a:ext uri="{FF2B5EF4-FFF2-40B4-BE49-F238E27FC236}">
                    <a16:creationId xmlns:a16="http://schemas.microsoft.com/office/drawing/2014/main" id="{06A79170-26C5-46F8-91BD-4033F7EF3ED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55829557"/>
                  </p:ext>
                </p:extLst>
              </p:nvPr>
            </p:nvGraphicFramePr>
            <p:xfrm>
              <a:off x="891022" y="396468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∞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5">
                <a:extLst>
                  <a:ext uri="{FF2B5EF4-FFF2-40B4-BE49-F238E27FC236}">
                    <a16:creationId xmlns:a16="http://schemas.microsoft.com/office/drawing/2014/main" id="{06A79170-26C5-46F8-91BD-4033F7EF3ED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55829557"/>
                  </p:ext>
                </p:extLst>
              </p:nvPr>
            </p:nvGraphicFramePr>
            <p:xfrm>
              <a:off x="891022" y="396468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Content Placeholder 5">
                <a:extLst>
                  <a:ext uri="{FF2B5EF4-FFF2-40B4-BE49-F238E27FC236}">
                    <a16:creationId xmlns:a16="http://schemas.microsoft.com/office/drawing/2014/main" id="{9FEF8B32-5AE8-491C-B65E-7CE84C594B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36646465"/>
                  </p:ext>
                </p:extLst>
              </p:nvPr>
            </p:nvGraphicFramePr>
            <p:xfrm>
              <a:off x="2053491" y="396468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Content Placeholder 5">
                <a:extLst>
                  <a:ext uri="{FF2B5EF4-FFF2-40B4-BE49-F238E27FC236}">
                    <a16:creationId xmlns:a16="http://schemas.microsoft.com/office/drawing/2014/main" id="{9FEF8B32-5AE8-491C-B65E-7CE84C594B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36646465"/>
                  </p:ext>
                </p:extLst>
              </p:nvPr>
            </p:nvGraphicFramePr>
            <p:xfrm>
              <a:off x="2053491" y="396468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294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1587" r="-2941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294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294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201587" r="-2941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294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296875" r="-2941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294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403175" r="-2941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294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503175" r="-2941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294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1471" t="-603175" r="-2941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2F8007B-653D-47FC-A3F4-12F3A0EB68F5}"/>
              </a:ext>
            </a:extLst>
          </p:cNvPr>
          <p:cNvGrpSpPr/>
          <p:nvPr/>
        </p:nvGrpSpPr>
        <p:grpSpPr>
          <a:xfrm>
            <a:off x="5589351" y="4313283"/>
            <a:ext cx="3058896" cy="1991097"/>
            <a:chOff x="5292080" y="4039246"/>
            <a:chExt cx="3058896" cy="199109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0EC7746-8909-4C22-A827-44022D4E7113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F5670ED-981F-4DCE-A71D-431B6988E2E3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D7827B3-3805-4E88-A4A1-41189310977D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D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D288BB7-2502-4792-9A06-EE293EEEFFCF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1E9D76D-F0E5-4101-8FA7-9E61771DBF64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E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23731A3-4051-40CC-8248-6A289C6C74C5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C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AC5A954-8A41-480A-B11D-38BA143B77B6}"/>
                </a:ext>
              </a:extLst>
            </p:cNvPr>
            <p:cNvCxnSpPr>
              <a:stCxn id="47" idx="7"/>
              <a:endCxn id="48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158A34-FEFA-4521-ADAB-EFB0AF5FEE72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E3BE74F-19F7-45E7-8B0C-38681FD0D7C7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F149E94-1FFE-4D4B-9767-BC0403BA5BA5}"/>
                </a:ext>
              </a:extLst>
            </p:cNvPr>
            <p:cNvCxnSpPr>
              <a:cxnSpLocks/>
              <a:stCxn id="47" idx="5"/>
              <a:endCxn id="50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381FBA-F098-4638-BF84-98ECA654D486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F116D3D-CBC2-4AF5-9093-BFDACE1802BE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0BDDC32-8BF5-443F-9054-CB4839CC686A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626CDF-3A99-4D1F-846E-8F5B4E2BF3E4}"/>
                </a:ext>
              </a:extLst>
            </p:cNvPr>
            <p:cNvCxnSpPr>
              <a:cxnSpLocks/>
              <a:stCxn id="49" idx="6"/>
              <a:endCxn id="51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8E8717-6CFB-40B1-994F-A4AD03F590E6}"/>
                </a:ext>
              </a:extLst>
            </p:cNvPr>
            <p:cNvCxnSpPr>
              <a:cxnSpLocks/>
              <a:stCxn id="49" idx="5"/>
              <a:endCxn id="50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3ED2033-6192-463E-AE68-676A5B6BA810}"/>
                </a:ext>
              </a:extLst>
            </p:cNvPr>
            <p:cNvCxnSpPr>
              <a:cxnSpLocks/>
              <a:stCxn id="50" idx="7"/>
              <a:endCxn id="51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FA5E8-DA61-49F0-99D5-C837B51A0EDE}"/>
                </a:ext>
              </a:extLst>
            </p:cNvPr>
            <p:cNvCxnSpPr>
              <a:cxnSpLocks/>
              <a:stCxn id="50" idx="6"/>
              <a:endCxn id="52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C30F6A9-1059-4356-A114-3DF06EF8DE0F}"/>
                </a:ext>
              </a:extLst>
            </p:cNvPr>
            <p:cNvCxnSpPr>
              <a:cxnSpLocks/>
              <a:stCxn id="52" idx="1"/>
              <a:endCxn id="51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11AA77C-DA91-437A-BD2F-89366BFF2E63}"/>
                </a:ext>
              </a:extLst>
            </p:cNvPr>
            <p:cNvCxnSpPr>
              <a:cxnSpLocks/>
              <a:stCxn id="48" idx="5"/>
              <a:endCxn id="49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D5A043-A59F-462F-A7F1-A5C0291C2FA6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785D03-D7F8-4279-9370-271E52FB0100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C45B41-26BF-4C2A-B899-06D8E5ABF0C4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13D9575-7C24-447C-8C05-037C3A3E3A08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8A6F213-715B-46D0-830A-81FF7DB270BB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F2432DE-9D8D-4ED6-9B3B-CC9A396860DE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ACA462-EAEF-4CF3-A0A3-8AD53EEE85C1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787DE701-6715-4832-A1EC-753DEBCB2492}"/>
              </a:ext>
            </a:extLst>
          </p:cNvPr>
          <p:cNvSpPr/>
          <p:nvPr/>
        </p:nvSpPr>
        <p:spPr>
          <a:xfrm>
            <a:off x="1711461" y="5173597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F643C55-7540-4ABE-93A1-5FA057AD82CD}"/>
              </a:ext>
            </a:extLst>
          </p:cNvPr>
          <p:cNvSpPr/>
          <p:nvPr/>
        </p:nvSpPr>
        <p:spPr>
          <a:xfrm>
            <a:off x="3046999" y="5153698"/>
            <a:ext cx="333635" cy="2826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2"/>
    </mc:Choice>
    <mc:Fallback xmlns="">
      <p:transition advTm="346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</p:spPr>
            <p:txBody>
              <a:bodyPr/>
              <a:lstStyle/>
              <a:p>
                <a:r>
                  <a:rPr lang="en-US" dirty="0"/>
                  <a:t>Shortest Path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Additional information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tore who updated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updates nothing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1408844"/>
                  </p:ext>
                </p:extLst>
              </p:nvPr>
            </p:nvGraphicFramePr>
            <p:xfrm>
              <a:off x="3560420" y="396468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1408844"/>
                  </p:ext>
                </p:extLst>
              </p:nvPr>
            </p:nvGraphicFramePr>
            <p:xfrm>
              <a:off x="3560420" y="3964682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Content Placeholder 5">
                <a:extLst>
                  <a:ext uri="{FF2B5EF4-FFF2-40B4-BE49-F238E27FC236}">
                    <a16:creationId xmlns:a16="http://schemas.microsoft.com/office/drawing/2014/main" id="{EB7AF42D-CBAB-436F-8B6D-56B5FD75338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41016635"/>
                  </p:ext>
                </p:extLst>
              </p:nvPr>
            </p:nvGraphicFramePr>
            <p:xfrm>
              <a:off x="817243" y="3990311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Content Placeholder 5">
                <a:extLst>
                  <a:ext uri="{FF2B5EF4-FFF2-40B4-BE49-F238E27FC236}">
                    <a16:creationId xmlns:a16="http://schemas.microsoft.com/office/drawing/2014/main" id="{EB7AF42D-CBAB-436F-8B6D-56B5FD75338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41016635"/>
                  </p:ext>
                </p:extLst>
              </p:nvPr>
            </p:nvGraphicFramePr>
            <p:xfrm>
              <a:off x="817243" y="3990311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47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985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47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2985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A61C91AE-5516-4556-8B01-F4005B5ACBE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14578558"/>
                  </p:ext>
                </p:extLst>
              </p:nvPr>
            </p:nvGraphicFramePr>
            <p:xfrm>
              <a:off x="1979712" y="3990311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trike="sngStrike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AU" sz="1800" strike="sngStrike" dirty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A61C91AE-5516-4556-8B01-F4005B5ACBE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14578558"/>
                  </p:ext>
                </p:extLst>
              </p:nvPr>
            </p:nvGraphicFramePr>
            <p:xfrm>
              <a:off x="1979712" y="3990311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587" r="-10294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1587" r="-2941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101587" r="-10294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strike="sngStrike" dirty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01587" r="-10294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201587" r="-2941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296875" r="-10294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296875" r="-2941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403175" r="-10294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403175" r="-2941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71" t="-503175" r="-10294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471" t="-503175" r="-2941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471" t="-603175" r="-10294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1471" t="-603175" r="-2941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B8F39883-837C-49C5-B2A2-71A630704615}"/>
              </a:ext>
            </a:extLst>
          </p:cNvPr>
          <p:cNvSpPr/>
          <p:nvPr/>
        </p:nvSpPr>
        <p:spPr>
          <a:xfrm>
            <a:off x="1635736" y="5382871"/>
            <a:ext cx="333635" cy="282673"/>
          </a:xfrm>
          <a:prstGeom prst="rightArrow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593E6EB-958E-4CF6-A096-1249302DF684}"/>
              </a:ext>
            </a:extLst>
          </p:cNvPr>
          <p:cNvGrpSpPr/>
          <p:nvPr/>
        </p:nvGrpSpPr>
        <p:grpSpPr>
          <a:xfrm>
            <a:off x="5515572" y="4338912"/>
            <a:ext cx="3058896" cy="1991097"/>
            <a:chOff x="5292080" y="4039246"/>
            <a:chExt cx="3058896" cy="199109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0213260-CF0E-4F29-82DF-8409D113F9EB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C1D726-D632-4848-869C-CBF0ADACA0EF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134DBA9-BBC3-474B-920C-0316D38525C1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D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5853E5-4D54-405E-8118-D551AC05B00D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F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4D15F1-E357-4BE4-BC08-873DDD1F8A95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E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AE6E56B-F2B5-4352-AC80-96280D2B4BD5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C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00AB3E3-5C77-4B3F-9D20-E1B9CA545521}"/>
                </a:ext>
              </a:extLst>
            </p:cNvPr>
            <p:cNvCxnSpPr>
              <a:stCxn id="75" idx="7"/>
              <a:endCxn id="76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A5F87A-4A67-4F87-BE87-4721DA4A9E33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AFEC679-E77F-4DE3-8012-AED14E1444A6}"/>
                </a:ext>
              </a:extLst>
            </p:cNvPr>
            <p:cNvCxnSpPr>
              <a:cxnSpLocks/>
              <a:stCxn id="75" idx="6"/>
              <a:endCxn id="77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E51E68F-9798-45C6-814B-402414BA14F3}"/>
                </a:ext>
              </a:extLst>
            </p:cNvPr>
            <p:cNvCxnSpPr>
              <a:cxnSpLocks/>
              <a:stCxn id="75" idx="5"/>
              <a:endCxn id="78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696A33C-E59A-49BB-94F2-62A61D46B510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70F2BF-62ED-499F-8267-724C8EDAD090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CCA07B2-360F-4D60-945A-A421BFB9169E}"/>
                </a:ext>
              </a:extLst>
            </p:cNvPr>
            <p:cNvCxnSpPr>
              <a:cxnSpLocks/>
              <a:stCxn id="76" idx="6"/>
              <a:endCxn id="79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A973537-3F8E-4A13-BB59-08A2CCA2117F}"/>
                </a:ext>
              </a:extLst>
            </p:cNvPr>
            <p:cNvCxnSpPr>
              <a:cxnSpLocks/>
              <a:stCxn id="77" idx="6"/>
              <a:endCxn id="79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C1ED6E6-4203-49AE-8BD9-D41B42B739BB}"/>
                </a:ext>
              </a:extLst>
            </p:cNvPr>
            <p:cNvCxnSpPr>
              <a:cxnSpLocks/>
              <a:stCxn id="77" idx="5"/>
              <a:endCxn id="78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F92DA90-5CE6-417E-BF76-53C79C4B6C11}"/>
                </a:ext>
              </a:extLst>
            </p:cNvPr>
            <p:cNvCxnSpPr>
              <a:cxnSpLocks/>
              <a:stCxn id="78" idx="7"/>
              <a:endCxn id="79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6B23C04-9D21-4EAD-AC12-1D9255DF3F9D}"/>
                </a:ext>
              </a:extLst>
            </p:cNvPr>
            <p:cNvCxnSpPr>
              <a:cxnSpLocks/>
              <a:stCxn id="78" idx="6"/>
              <a:endCxn id="80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ADB2A9A-193B-4002-9B1B-5034883F5E3B}"/>
                </a:ext>
              </a:extLst>
            </p:cNvPr>
            <p:cNvCxnSpPr>
              <a:cxnSpLocks/>
              <a:stCxn id="80" idx="1"/>
              <a:endCxn id="79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94F366F-7D9C-471D-AB85-82E853A410D7}"/>
                </a:ext>
              </a:extLst>
            </p:cNvPr>
            <p:cNvCxnSpPr>
              <a:cxnSpLocks/>
              <a:stCxn id="76" idx="5"/>
              <a:endCxn id="77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681B23F-4E15-407D-8873-7A968B439E6D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075A624-6928-4959-AD0F-CD1D0A00BD5B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C808D92-CF1C-4F71-87A4-23B3C9A6E4B7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DF10995-A183-49D9-8CB4-1C932138F658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8E39540-B429-44D2-BBF1-ABC4ED7FC63C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08A85B8-A4E0-4470-8D58-38A33052944C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0F6FF2-C7F4-4BDD-899E-8DC2A3E07BC2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202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28"/>
    </mc:Choice>
    <mc:Fallback xmlns="">
      <p:transition advTm="532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68C-3FE2-4074-80B8-24330FED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Dijkstra’s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</p:spPr>
            <p:txBody>
              <a:bodyPr/>
              <a:lstStyle/>
              <a:p>
                <a:r>
                  <a:rPr lang="en-US" dirty="0"/>
                  <a:t>Shortest Path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Traverse back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9C717C-6CB8-46B3-A6D8-E5232DD60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68BA7-23FF-4C41-A6C3-5D1436CB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3204546"/>
                  </p:ext>
                </p:extLst>
              </p:nvPr>
            </p:nvGraphicFramePr>
            <p:xfrm>
              <a:off x="1426591" y="3521175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AU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Content Placeholder 5">
                <a:extLst>
                  <a:ext uri="{FF2B5EF4-FFF2-40B4-BE49-F238E27FC236}">
                    <a16:creationId xmlns:a16="http://schemas.microsoft.com/office/drawing/2014/main" id="{CEED9B19-0FD1-471D-898D-96E114D6D8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3204546"/>
                  </p:ext>
                </p:extLst>
              </p:nvPr>
            </p:nvGraphicFramePr>
            <p:xfrm>
              <a:off x="1426591" y="3521175"/>
              <a:ext cx="818492" cy="2688301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4092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246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41" t="-1587" r="-101471" b="-6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4478" t="-1587" r="-2985" b="-6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2941" t="-101587" r="-101471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2941" t="-201587" r="-101471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4478" t="-201587" r="-2985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2941" t="-296875" r="-101471" b="-298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4478" t="-296875" r="-2985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2941" t="-403175" r="-101471" b="-2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4478" t="-403175" r="-2985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2941" t="-503175" r="-101471" b="-10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4478" t="-503175" r="-298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2941" t="-603175" r="-101471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4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04478" t="-603175" r="-298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C593E6EB-958E-4CF6-A096-1249302DF684}"/>
              </a:ext>
            </a:extLst>
          </p:cNvPr>
          <p:cNvGrpSpPr/>
          <p:nvPr/>
        </p:nvGrpSpPr>
        <p:grpSpPr>
          <a:xfrm>
            <a:off x="5515572" y="4338912"/>
            <a:ext cx="3058896" cy="1991097"/>
            <a:chOff x="5292080" y="4039246"/>
            <a:chExt cx="3058896" cy="199109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0213260-CF0E-4F29-82DF-8409D113F9EB}"/>
                </a:ext>
              </a:extLst>
            </p:cNvPr>
            <p:cNvSpPr/>
            <p:nvPr/>
          </p:nvSpPr>
          <p:spPr>
            <a:xfrm>
              <a:off x="5292080" y="4797152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C1D726-D632-4848-869C-CBF0ADACA0EF}"/>
                </a:ext>
              </a:extLst>
            </p:cNvPr>
            <p:cNvSpPr/>
            <p:nvPr/>
          </p:nvSpPr>
          <p:spPr>
            <a:xfrm>
              <a:off x="6169686" y="4077072"/>
              <a:ext cx="288032" cy="29708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B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134DBA9-BBC3-474B-920C-0316D38525C1}"/>
                </a:ext>
              </a:extLst>
            </p:cNvPr>
            <p:cNvSpPr/>
            <p:nvPr/>
          </p:nvSpPr>
          <p:spPr>
            <a:xfrm>
              <a:off x="6457718" y="4831338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D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5853E5-4D54-405E-8118-D551AC05B00D}"/>
                </a:ext>
              </a:extLst>
            </p:cNvPr>
            <p:cNvSpPr/>
            <p:nvPr/>
          </p:nvSpPr>
          <p:spPr>
            <a:xfrm>
              <a:off x="6813972" y="5733256"/>
              <a:ext cx="288032" cy="297087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4"/>
                  </a:solidFill>
                </a:rPr>
                <a:t>F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4D15F1-E357-4BE4-BC08-873DDD1F8A95}"/>
                </a:ext>
              </a:extLst>
            </p:cNvPr>
            <p:cNvSpPr/>
            <p:nvPr/>
          </p:nvSpPr>
          <p:spPr>
            <a:xfrm>
              <a:off x="7380312" y="4268573"/>
              <a:ext cx="288032" cy="29708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E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AE6E56B-F2B5-4352-AC80-96280D2B4BD5}"/>
                </a:ext>
              </a:extLst>
            </p:cNvPr>
            <p:cNvSpPr/>
            <p:nvPr/>
          </p:nvSpPr>
          <p:spPr>
            <a:xfrm>
              <a:off x="8062944" y="5233461"/>
              <a:ext cx="288032" cy="297087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C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00AB3E3-5C77-4B3F-9D20-E1B9CA545521}"/>
                </a:ext>
              </a:extLst>
            </p:cNvPr>
            <p:cNvCxnSpPr>
              <a:stCxn id="75" idx="7"/>
              <a:endCxn id="76" idx="3"/>
            </p:cNvCxnSpPr>
            <p:nvPr/>
          </p:nvCxnSpPr>
          <p:spPr>
            <a:xfrm flipV="1">
              <a:off x="5537931" y="4330652"/>
              <a:ext cx="673936" cy="510007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6A5F87A-4A67-4F87-BE87-4721DA4A9E33}"/>
                </a:ext>
              </a:extLst>
            </p:cNvPr>
            <p:cNvSpPr txBox="1"/>
            <p:nvPr/>
          </p:nvSpPr>
          <p:spPr>
            <a:xfrm>
              <a:off x="5695538" y="4298780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AFEC679-E77F-4DE3-8012-AED14E1444A6}"/>
                </a:ext>
              </a:extLst>
            </p:cNvPr>
            <p:cNvCxnSpPr>
              <a:cxnSpLocks/>
              <a:stCxn id="75" idx="6"/>
              <a:endCxn id="77" idx="2"/>
            </p:cNvCxnSpPr>
            <p:nvPr/>
          </p:nvCxnSpPr>
          <p:spPr>
            <a:xfrm>
              <a:off x="5580112" y="4945696"/>
              <a:ext cx="877606" cy="3418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E51E68F-9798-45C6-814B-402414BA14F3}"/>
                </a:ext>
              </a:extLst>
            </p:cNvPr>
            <p:cNvCxnSpPr>
              <a:cxnSpLocks/>
              <a:stCxn id="75" idx="5"/>
              <a:endCxn id="78" idx="1"/>
            </p:cNvCxnSpPr>
            <p:nvPr/>
          </p:nvCxnSpPr>
          <p:spPr>
            <a:xfrm>
              <a:off x="5537931" y="5050732"/>
              <a:ext cx="1318222" cy="726031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696A33C-E59A-49BB-94F2-62A61D46B510}"/>
                </a:ext>
              </a:extLst>
            </p:cNvPr>
            <p:cNvSpPr txBox="1"/>
            <p:nvPr/>
          </p:nvSpPr>
          <p:spPr>
            <a:xfrm>
              <a:off x="5881345" y="468745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70F2BF-62ED-499F-8267-724C8EDAD090}"/>
                </a:ext>
              </a:extLst>
            </p:cNvPr>
            <p:cNvSpPr txBox="1"/>
            <p:nvPr/>
          </p:nvSpPr>
          <p:spPr>
            <a:xfrm>
              <a:off x="5989866" y="5382004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6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CCA07B2-360F-4D60-945A-A421BFB9169E}"/>
                </a:ext>
              </a:extLst>
            </p:cNvPr>
            <p:cNvCxnSpPr>
              <a:cxnSpLocks/>
              <a:stCxn id="76" idx="6"/>
              <a:endCxn id="79" idx="2"/>
            </p:cNvCxnSpPr>
            <p:nvPr/>
          </p:nvCxnSpPr>
          <p:spPr>
            <a:xfrm>
              <a:off x="6457718" y="4225616"/>
              <a:ext cx="922594" cy="191501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A973537-3F8E-4A13-BB59-08A2CCA2117F}"/>
                </a:ext>
              </a:extLst>
            </p:cNvPr>
            <p:cNvCxnSpPr>
              <a:cxnSpLocks/>
              <a:stCxn id="77" idx="6"/>
              <a:endCxn id="79" idx="3"/>
            </p:cNvCxnSpPr>
            <p:nvPr/>
          </p:nvCxnSpPr>
          <p:spPr>
            <a:xfrm flipV="1">
              <a:off x="6745750" y="4522153"/>
              <a:ext cx="676743" cy="45772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C1ED6E6-4203-49AE-8BD9-D41B42B739BB}"/>
                </a:ext>
              </a:extLst>
            </p:cNvPr>
            <p:cNvCxnSpPr>
              <a:cxnSpLocks/>
              <a:stCxn id="77" idx="5"/>
              <a:endCxn id="78" idx="0"/>
            </p:cNvCxnSpPr>
            <p:nvPr/>
          </p:nvCxnSpPr>
          <p:spPr>
            <a:xfrm>
              <a:off x="6703569" y="5084918"/>
              <a:ext cx="254419" cy="648338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F92DA90-5CE6-417E-BF76-53C79C4B6C11}"/>
                </a:ext>
              </a:extLst>
            </p:cNvPr>
            <p:cNvCxnSpPr>
              <a:cxnSpLocks/>
              <a:stCxn id="78" idx="7"/>
              <a:endCxn id="79" idx="4"/>
            </p:cNvCxnSpPr>
            <p:nvPr/>
          </p:nvCxnSpPr>
          <p:spPr>
            <a:xfrm flipV="1">
              <a:off x="7059823" y="4565660"/>
              <a:ext cx="464505" cy="1211103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6B23C04-9D21-4EAD-AC12-1D9255DF3F9D}"/>
                </a:ext>
              </a:extLst>
            </p:cNvPr>
            <p:cNvCxnSpPr>
              <a:cxnSpLocks/>
              <a:stCxn id="78" idx="6"/>
              <a:endCxn id="80" idx="2"/>
            </p:cNvCxnSpPr>
            <p:nvPr/>
          </p:nvCxnSpPr>
          <p:spPr>
            <a:xfrm flipV="1">
              <a:off x="7102004" y="5382005"/>
              <a:ext cx="960940" cy="499795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ADB2A9A-193B-4002-9B1B-5034883F5E3B}"/>
                </a:ext>
              </a:extLst>
            </p:cNvPr>
            <p:cNvCxnSpPr>
              <a:cxnSpLocks/>
              <a:stCxn id="80" idx="1"/>
              <a:endCxn id="79" idx="5"/>
            </p:cNvCxnSpPr>
            <p:nvPr/>
          </p:nvCxnSpPr>
          <p:spPr>
            <a:xfrm flipH="1" flipV="1">
              <a:off x="7626163" y="4522153"/>
              <a:ext cx="478962" cy="75481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94F366F-7D9C-471D-AB85-82E853A410D7}"/>
                </a:ext>
              </a:extLst>
            </p:cNvPr>
            <p:cNvCxnSpPr>
              <a:cxnSpLocks/>
              <a:stCxn id="76" idx="5"/>
              <a:endCxn id="77" idx="0"/>
            </p:cNvCxnSpPr>
            <p:nvPr/>
          </p:nvCxnSpPr>
          <p:spPr>
            <a:xfrm>
              <a:off x="6415537" y="4330652"/>
              <a:ext cx="186197" cy="500686"/>
            </a:xfrm>
            <a:prstGeom prst="lin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681B23F-4E15-407D-8873-7A968B439E6D}"/>
                </a:ext>
              </a:extLst>
            </p:cNvPr>
            <p:cNvSpPr txBox="1"/>
            <p:nvPr/>
          </p:nvSpPr>
          <p:spPr>
            <a:xfrm>
              <a:off x="6490815" y="4408481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075A624-6928-4959-AD0F-CD1D0A00BD5B}"/>
                </a:ext>
              </a:extLst>
            </p:cNvPr>
            <p:cNvSpPr txBox="1"/>
            <p:nvPr/>
          </p:nvSpPr>
          <p:spPr>
            <a:xfrm>
              <a:off x="6796937" y="403924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C808D92-CF1C-4F71-87A4-23B3C9A6E4B7}"/>
                </a:ext>
              </a:extLst>
            </p:cNvPr>
            <p:cNvSpPr txBox="1"/>
            <p:nvPr/>
          </p:nvSpPr>
          <p:spPr>
            <a:xfrm>
              <a:off x="6895596" y="4460342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DF10995-A183-49D9-8CB4-1C932138F658}"/>
                </a:ext>
              </a:extLst>
            </p:cNvPr>
            <p:cNvSpPr txBox="1"/>
            <p:nvPr/>
          </p:nvSpPr>
          <p:spPr>
            <a:xfrm>
              <a:off x="6765969" y="51157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8E39540-B429-44D2-BBF1-ABC4ED7FC63C}"/>
                </a:ext>
              </a:extLst>
            </p:cNvPr>
            <p:cNvSpPr txBox="1"/>
            <p:nvPr/>
          </p:nvSpPr>
          <p:spPr>
            <a:xfrm>
              <a:off x="7267904" y="503242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08A85B8-A4E0-4470-8D58-38A33052944C}"/>
                </a:ext>
              </a:extLst>
            </p:cNvPr>
            <p:cNvSpPr txBox="1"/>
            <p:nvPr/>
          </p:nvSpPr>
          <p:spPr>
            <a:xfrm>
              <a:off x="7800252" y="4665966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0F6FF2-C7F4-4BDD-899E-8DC2A3E07BC2}"/>
                </a:ext>
              </a:extLst>
            </p:cNvPr>
            <p:cNvSpPr txBox="1"/>
            <p:nvPr/>
          </p:nvSpPr>
          <p:spPr>
            <a:xfrm>
              <a:off x="7643789" y="5530548"/>
              <a:ext cx="275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105" name="Arrow: U-Turn 104">
            <a:extLst>
              <a:ext uri="{FF2B5EF4-FFF2-40B4-BE49-F238E27FC236}">
                <a16:creationId xmlns:a16="http://schemas.microsoft.com/office/drawing/2014/main" id="{F9733EF9-47B1-44D1-B551-CBA80A8FBD5F}"/>
              </a:ext>
            </a:extLst>
          </p:cNvPr>
          <p:cNvSpPr/>
          <p:nvPr/>
        </p:nvSpPr>
        <p:spPr>
          <a:xfrm rot="16200000">
            <a:off x="900845" y="5245242"/>
            <a:ext cx="586056" cy="42185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Arrow: U-Turn 106">
            <a:extLst>
              <a:ext uri="{FF2B5EF4-FFF2-40B4-BE49-F238E27FC236}">
                <a16:creationId xmlns:a16="http://schemas.microsoft.com/office/drawing/2014/main" id="{EDEBDFAD-C17B-493C-A477-E930687E93C2}"/>
              </a:ext>
            </a:extLst>
          </p:cNvPr>
          <p:cNvSpPr/>
          <p:nvPr/>
        </p:nvSpPr>
        <p:spPr>
          <a:xfrm rot="16200000" flipV="1">
            <a:off x="1834074" y="4440099"/>
            <a:ext cx="1349323" cy="49881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Arrow: U-Turn 105">
            <a:extLst>
              <a:ext uri="{FF2B5EF4-FFF2-40B4-BE49-F238E27FC236}">
                <a16:creationId xmlns:a16="http://schemas.microsoft.com/office/drawing/2014/main" id="{64F93986-BE91-4BE3-8C91-7156605897C2}"/>
              </a:ext>
            </a:extLst>
          </p:cNvPr>
          <p:cNvSpPr/>
          <p:nvPr/>
        </p:nvSpPr>
        <p:spPr>
          <a:xfrm rot="16200000" flipH="1" flipV="1">
            <a:off x="2114867" y="4980440"/>
            <a:ext cx="971797" cy="673936"/>
          </a:xfrm>
          <a:prstGeom prst="uturnArrow">
            <a:avLst>
              <a:gd name="adj1" fmla="val 14760"/>
              <a:gd name="adj2" fmla="val 18600"/>
              <a:gd name="adj3" fmla="val 26280"/>
              <a:gd name="adj4" fmla="val 43750"/>
              <a:gd name="adj5" fmla="val 10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8054CD9-8CA0-4F76-AC3C-7ABC28A8C771}"/>
              </a:ext>
            </a:extLst>
          </p:cNvPr>
          <p:cNvSpPr txBox="1"/>
          <p:nvPr/>
        </p:nvSpPr>
        <p:spPr>
          <a:xfrm>
            <a:off x="2929555" y="515375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41122D0-2927-44AA-81F9-1242340C10FE}"/>
              </a:ext>
            </a:extLst>
          </p:cNvPr>
          <p:cNvSpPr txBox="1"/>
          <p:nvPr/>
        </p:nvSpPr>
        <p:spPr>
          <a:xfrm>
            <a:off x="614658" y="52453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CE21640-FBC1-4F21-A572-0B47F54008E7}"/>
              </a:ext>
            </a:extLst>
          </p:cNvPr>
          <p:cNvSpPr txBox="1"/>
          <p:nvPr/>
        </p:nvSpPr>
        <p:spPr>
          <a:xfrm>
            <a:off x="2716210" y="420335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6672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7058"/>
    </mc:Choice>
    <mc:Fallback xmlns="">
      <p:transition advTm="2705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08DF-69C0-4862-A380-8457D3C1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Bi-Dijkstra’s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3F45F-78A5-4324-A228-8000CD7F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Dijkstra’s Search Space</a:t>
            </a:r>
          </a:p>
          <a:p>
            <a:pPr lvl="1"/>
            <a:r>
              <a:rPr lang="en-US" dirty="0"/>
              <a:t>Expand as a circle </a:t>
            </a:r>
          </a:p>
          <a:p>
            <a:pPr lvl="1"/>
            <a:r>
              <a:rPr lang="en-US" dirty="0"/>
              <a:t>Most of the search space is useless</a:t>
            </a:r>
          </a:p>
          <a:p>
            <a:pPr lvl="1"/>
            <a:endParaRPr lang="en-US" dirty="0"/>
          </a:p>
          <a:p>
            <a:r>
              <a:rPr lang="en-US" dirty="0"/>
              <a:t>Bi-Directional Dijkstra’s</a:t>
            </a:r>
          </a:p>
          <a:p>
            <a:pPr lvl="1"/>
            <a:r>
              <a:rPr lang="en-US" dirty="0"/>
              <a:t>Replace a large circle with 2 smaller 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949DD-8C56-4D75-AC5E-9A4BB58B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10D1F-B72B-43D2-9F12-A376CF9D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240" y="1295400"/>
            <a:ext cx="1676289" cy="14021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E121990-7B65-41E5-9FE8-979333B6511B}"/>
              </a:ext>
            </a:extLst>
          </p:cNvPr>
          <p:cNvGrpSpPr/>
          <p:nvPr/>
        </p:nvGrpSpPr>
        <p:grpSpPr>
          <a:xfrm>
            <a:off x="6726393" y="3644414"/>
            <a:ext cx="1224136" cy="707273"/>
            <a:chOff x="-1557741" y="4095126"/>
            <a:chExt cx="1084953" cy="563257"/>
          </a:xfrm>
        </p:grpSpPr>
        <p:sp>
          <p:nvSpPr>
            <p:cNvPr id="8" name="椭圆 37">
              <a:extLst>
                <a:ext uri="{FF2B5EF4-FFF2-40B4-BE49-F238E27FC236}">
                  <a16:creationId xmlns:a16="http://schemas.microsoft.com/office/drawing/2014/main" id="{E16A7A52-F568-4376-916B-92064DE4B3DF}"/>
                </a:ext>
              </a:extLst>
            </p:cNvPr>
            <p:cNvSpPr/>
            <p:nvPr/>
          </p:nvSpPr>
          <p:spPr>
            <a:xfrm>
              <a:off x="-1008428" y="4119589"/>
              <a:ext cx="535640" cy="538794"/>
            </a:xfrm>
            <a:prstGeom prst="ellipse">
              <a:avLst/>
            </a:prstGeom>
            <a:solidFill>
              <a:srgbClr val="EFADAD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9" name="组合 3">
              <a:extLst>
                <a:ext uri="{FF2B5EF4-FFF2-40B4-BE49-F238E27FC236}">
                  <a16:creationId xmlns:a16="http://schemas.microsoft.com/office/drawing/2014/main" id="{ECB141D7-03FF-455A-BF96-F58AB08B0C93}"/>
                </a:ext>
              </a:extLst>
            </p:cNvPr>
            <p:cNvGrpSpPr/>
            <p:nvPr/>
          </p:nvGrpSpPr>
          <p:grpSpPr>
            <a:xfrm>
              <a:off x="-1557741" y="4095126"/>
              <a:ext cx="1013815" cy="538794"/>
              <a:chOff x="1026143" y="5133878"/>
              <a:chExt cx="2260955" cy="1014627"/>
            </a:xfrm>
          </p:grpSpPr>
          <p:sp>
            <p:nvSpPr>
              <p:cNvPr id="10" name="椭圆 37">
                <a:extLst>
                  <a:ext uri="{FF2B5EF4-FFF2-40B4-BE49-F238E27FC236}">
                    <a16:creationId xmlns:a16="http://schemas.microsoft.com/office/drawing/2014/main" id="{29B9274D-B650-4512-BBE0-0E782F34A5AF}"/>
                  </a:ext>
                </a:extLst>
              </p:cNvPr>
              <p:cNvSpPr/>
              <p:nvPr/>
            </p:nvSpPr>
            <p:spPr>
              <a:xfrm>
                <a:off x="1026143" y="5133878"/>
                <a:ext cx="1194555" cy="1014627"/>
              </a:xfrm>
              <a:prstGeom prst="ellipse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33">
                <a:extLst>
                  <a:ext uri="{FF2B5EF4-FFF2-40B4-BE49-F238E27FC236}">
                    <a16:creationId xmlns:a16="http://schemas.microsoft.com/office/drawing/2014/main" id="{B91D06D5-AD82-43C1-86D0-96AB534D9361}"/>
                  </a:ext>
                </a:extLst>
              </p:cNvPr>
              <p:cNvSpPr/>
              <p:nvPr/>
            </p:nvSpPr>
            <p:spPr>
              <a:xfrm>
                <a:off x="1582341" y="5594789"/>
                <a:ext cx="102431" cy="86095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34">
                <a:extLst>
                  <a:ext uri="{FF2B5EF4-FFF2-40B4-BE49-F238E27FC236}">
                    <a16:creationId xmlns:a16="http://schemas.microsoft.com/office/drawing/2014/main" id="{7D6B4231-7C32-4753-A052-027C6D0E7C4E}"/>
                  </a:ext>
                </a:extLst>
              </p:cNvPr>
              <p:cNvSpPr/>
              <p:nvPr/>
            </p:nvSpPr>
            <p:spPr>
              <a:xfrm flipV="1">
                <a:off x="2797282" y="5631612"/>
                <a:ext cx="104206" cy="8892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35">
                    <a:extLst>
                      <a:ext uri="{FF2B5EF4-FFF2-40B4-BE49-F238E27FC236}">
                        <a16:creationId xmlns:a16="http://schemas.microsoft.com/office/drawing/2014/main" id="{9DA5BCEB-3725-4774-9C02-AAD7C70583A5}"/>
                      </a:ext>
                    </a:extLst>
                  </p:cNvPr>
                  <p:cNvSpPr txBox="1"/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𝒔</m:t>
                          </m:r>
                        </m:oMath>
                      </m:oMathPara>
                    </a14:m>
                    <a:endParaRPr kumimoji="0" lang="zh-CN" alt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9" name="文本框 35">
                    <a:extLst>
                      <a:ext uri="{FF2B5EF4-FFF2-40B4-BE49-F238E27FC236}">
                        <a16:creationId xmlns:a16="http://schemas.microsoft.com/office/drawing/2014/main" id="{9FAB1782-31AA-4A8E-BAF3-9C62C4E55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36">
                    <a:extLst>
                      <a:ext uri="{FF2B5EF4-FFF2-40B4-BE49-F238E27FC236}">
                        <a16:creationId xmlns:a16="http://schemas.microsoft.com/office/drawing/2014/main" id="{F9FD668A-8A1F-4511-AAE1-BAE44C9678F9}"/>
                      </a:ext>
                    </a:extLst>
                  </p:cNvPr>
                  <p:cNvSpPr txBox="1"/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oMath>
                      </m:oMathPara>
                    </a14:m>
                    <a:endPara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30" name="文本框 36">
                    <a:extLst>
                      <a:ext uri="{FF2B5EF4-FFF2-40B4-BE49-F238E27FC236}">
                        <a16:creationId xmlns:a16="http://schemas.microsoft.com/office/drawing/2014/main" id="{30EB0D59-5528-4AF6-8DAE-E9452C71DC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950937D-A080-44B0-8A45-DEB85ABAA4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057" y="4005064"/>
            <a:ext cx="2429644" cy="27885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1835FC-9AB4-42EF-8B6A-AC097DC90E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9103" y="4035596"/>
            <a:ext cx="2376469" cy="27916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57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996"/>
    </mc:Choice>
    <mc:Fallback xmlns="">
      <p:transition advTm="7499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&amp; Path Problems</a:t>
            </a:r>
          </a:p>
          <a:p>
            <a:r>
              <a:rPr lang="en-US" dirty="0"/>
              <a:t>Dijkstra’s Algorithms and Its Variations</a:t>
            </a:r>
          </a:p>
          <a:p>
            <a:r>
              <a:rPr lang="en-US" dirty="0"/>
              <a:t>Goal Directed Based Methods</a:t>
            </a:r>
          </a:p>
          <a:p>
            <a:r>
              <a:rPr lang="en-US" dirty="0"/>
              <a:t>Online Search </a:t>
            </a:r>
            <a:r>
              <a:rPr lang="en-US" altLang="zh-CN" dirty="0"/>
              <a:t>Index</a:t>
            </a:r>
            <a:r>
              <a:rPr lang="en-US" dirty="0"/>
              <a:t> Methods</a:t>
            </a:r>
          </a:p>
          <a:p>
            <a:r>
              <a:rPr lang="en-US" dirty="0"/>
              <a:t>Hop Based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8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994"/>
    </mc:Choice>
    <mc:Fallback xmlns="">
      <p:transition advTm="4599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C73F-8263-4600-8BD9-D65711E3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Bi-Dijkstra’s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07E3D6-C98F-45BD-BA84-3D498F8B0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Forward Search</a:t>
                </a:r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with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Visit out-neighbors (original graph)</a:t>
                </a:r>
              </a:p>
              <a:p>
                <a:r>
                  <a:rPr lang="en-US" dirty="0"/>
                  <a:t>Backward Search</a:t>
                </a:r>
              </a:p>
              <a:p>
                <a:pPr lvl="1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with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Visit in-neighbors (reverse graph)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Termination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popped both forwardly and backwardly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>
                    <a:solidFill>
                      <a:srgbClr val="FF0000"/>
                    </a:solidFill>
                  </a:rPr>
                  <a:t>NO 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07E3D6-C98F-45BD-BA84-3D498F8B0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  <a:blipFill>
                <a:blip r:embed="rId6"/>
                <a:stretch>
                  <a:fillRect l="-565" t="-862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B9014-A396-47FD-8B2B-627298F9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49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326"/>
    </mc:Choice>
    <mc:Fallback xmlns="">
      <p:transition advTm="5232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C73F-8263-4600-8BD9-D65711E3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Bi-Dijkstra’s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07E3D6-C98F-45BD-BA84-3D498F8B0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5" y="1295400"/>
                <a:ext cx="3491764" cy="31746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Forward Search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has been popped out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updated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56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Current top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07E3D6-C98F-45BD-BA84-3D498F8B0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295400"/>
                <a:ext cx="3491764" cy="3174660"/>
              </a:xfrm>
              <a:blipFill>
                <a:blip r:embed="rId6"/>
                <a:stretch>
                  <a:fillRect l="-1222" t="-1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B9014-A396-47FD-8B2B-627298F9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B65F4DA7-DB8B-4CD7-8412-2AE4ECE75F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775" y="4337512"/>
                <a:ext cx="3491765" cy="29275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Backward Search</a:t>
                </a:r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has been popped out</a:t>
                </a:r>
              </a:p>
              <a:p>
                <a:pPr lvl="3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44</m:t>
                    </m:r>
                  </m:oMath>
                </a14:m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has been popped out</a:t>
                </a:r>
              </a:p>
              <a:p>
                <a:pPr lvl="3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been updated</a:t>
                </a:r>
              </a:p>
              <a:p>
                <a:pPr lvl="3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46</m:t>
                    </m:r>
                  </m:oMath>
                </a14:m>
                <a:endParaRPr lang="en-US" dirty="0"/>
              </a:p>
              <a:p>
                <a:pPr lvl="3" fontAlgn="auto">
                  <a:spcAft>
                    <a:spcPts val="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B65F4DA7-DB8B-4CD7-8412-2AE4ECE75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5" y="4337512"/>
                <a:ext cx="3491765" cy="2927524"/>
              </a:xfrm>
              <a:prstGeom prst="rect">
                <a:avLst/>
              </a:prstGeom>
              <a:blipFill>
                <a:blip r:embed="rId21"/>
                <a:stretch>
                  <a:fillRect t="-1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9E5EEDC5-F6EA-4F6C-BE8B-9B00F6EBE774}"/>
              </a:ext>
            </a:extLst>
          </p:cNvPr>
          <p:cNvGrpSpPr/>
          <p:nvPr/>
        </p:nvGrpSpPr>
        <p:grpSpPr>
          <a:xfrm>
            <a:off x="4735548" y="1734942"/>
            <a:ext cx="3496259" cy="1147788"/>
            <a:chOff x="5508104" y="4869160"/>
            <a:chExt cx="3496259" cy="114778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AD8BA8E-06D8-4B7E-934F-62B716F77C7A}"/>
                </a:ext>
              </a:extLst>
            </p:cNvPr>
            <p:cNvGrpSpPr/>
            <p:nvPr/>
          </p:nvGrpSpPr>
          <p:grpSpPr>
            <a:xfrm>
              <a:off x="5508104" y="4869160"/>
              <a:ext cx="3496259" cy="1147788"/>
              <a:chOff x="4099370" y="1263624"/>
              <a:chExt cx="3496259" cy="114778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EC72E76-9CB6-4949-B217-2B66F96788EA}"/>
                  </a:ext>
                </a:extLst>
              </p:cNvPr>
              <p:cNvSpPr/>
              <p:nvPr/>
            </p:nvSpPr>
            <p:spPr>
              <a:xfrm>
                <a:off x="5148064" y="1601180"/>
                <a:ext cx="99628" cy="99628"/>
              </a:xfrm>
              <a:prstGeom prst="ellips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74F6CD4-FCE1-4914-A965-F8562C6E741E}"/>
                  </a:ext>
                </a:extLst>
              </p:cNvPr>
              <p:cNvSpPr/>
              <p:nvPr/>
            </p:nvSpPr>
            <p:spPr>
              <a:xfrm>
                <a:off x="4427984" y="2204864"/>
                <a:ext cx="99628" cy="99628"/>
              </a:xfrm>
              <a:prstGeom prst="ellips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08C710E-D54E-445F-9DF7-5D4D38CD6606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370" y="2042080"/>
                    <a:ext cx="3545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08C710E-D54E-445F-9DF7-5D4D38CD66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9370" y="2042080"/>
                    <a:ext cx="354520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C74F511-CCE9-4320-84C8-30AC4ECF9547}"/>
                      </a:ext>
                    </a:extLst>
                  </p:cNvPr>
                  <p:cNvSpPr txBox="1"/>
                  <p:nvPr/>
                </p:nvSpPr>
                <p:spPr>
                  <a:xfrm>
                    <a:off x="4970804" y="1263624"/>
                    <a:ext cx="3812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C74F511-CCE9-4320-84C8-30AC4ECF95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0804" y="1263624"/>
                    <a:ext cx="381258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1F3525B0-9149-41F1-8987-E6D3F7D46C57}"/>
                  </a:ext>
                </a:extLst>
              </p:cNvPr>
              <p:cNvCxnSpPr>
                <a:cxnSpLocks/>
                <a:stCxn id="8" idx="7"/>
                <a:endCxn id="6" idx="3"/>
              </p:cNvCxnSpPr>
              <p:nvPr/>
            </p:nvCxnSpPr>
            <p:spPr>
              <a:xfrm rot="5400000" flipH="1" flipV="1">
                <a:off x="4571220" y="1628020"/>
                <a:ext cx="533236" cy="64963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8090A86-F66B-4CFB-B6EE-BF0A12073154}"/>
                  </a:ext>
                </a:extLst>
              </p:cNvPr>
              <p:cNvSpPr/>
              <p:nvPr/>
            </p:nvSpPr>
            <p:spPr>
              <a:xfrm>
                <a:off x="7205120" y="1961258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39A1683-8671-4F4E-AF58-AB6695E5B9AB}"/>
                  </a:ext>
                </a:extLst>
              </p:cNvPr>
              <p:cNvSpPr/>
              <p:nvPr/>
            </p:nvSpPr>
            <p:spPr>
              <a:xfrm>
                <a:off x="5906175" y="1516144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617AE84-8A0B-43C0-9611-7A78AA2D581B}"/>
                      </a:ext>
                    </a:extLst>
                  </p:cNvPr>
                  <p:cNvSpPr txBox="1"/>
                  <p:nvPr/>
                </p:nvSpPr>
                <p:spPr>
                  <a:xfrm>
                    <a:off x="6002412" y="1263624"/>
                    <a:ext cx="3741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617AE84-8A0B-43C0-9611-7A78AA2D58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2412" y="1263624"/>
                    <a:ext cx="37414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CAC7CC0-2A41-4E14-ABAB-C41ED9494EA8}"/>
                      </a:ext>
                    </a:extLst>
                  </p:cNvPr>
                  <p:cNvSpPr txBox="1"/>
                  <p:nvPr/>
                </p:nvSpPr>
                <p:spPr>
                  <a:xfrm>
                    <a:off x="7256242" y="1826406"/>
                    <a:ext cx="33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CAC7CC0-2A41-4E14-ABAB-C41ED9494E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6242" y="1826406"/>
                    <a:ext cx="33938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Connector: Curved 20">
                <a:extLst>
                  <a:ext uri="{FF2B5EF4-FFF2-40B4-BE49-F238E27FC236}">
                    <a16:creationId xmlns:a16="http://schemas.microsoft.com/office/drawing/2014/main" id="{7B341509-5A7A-4D99-BDE0-F88D6822C6A5}"/>
                  </a:ext>
                </a:extLst>
              </p:cNvPr>
              <p:cNvCxnSpPr>
                <a:cxnSpLocks/>
                <a:endCxn id="17" idx="3"/>
              </p:cNvCxnSpPr>
              <p:nvPr/>
            </p:nvCxnSpPr>
            <p:spPr>
              <a:xfrm>
                <a:off x="5951702" y="1632956"/>
                <a:ext cx="1268008" cy="413340"/>
              </a:xfrm>
              <a:prstGeom prst="curvedConnector4">
                <a:avLst>
                  <a:gd name="adj1" fmla="val 9362"/>
                  <a:gd name="adj2" fmla="val 155306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5456186-8858-4F45-B9AF-7536E72C303B}"/>
                  </a:ext>
                </a:extLst>
              </p:cNvPr>
              <p:cNvCxnSpPr>
                <a:stCxn id="6" idx="6"/>
                <a:endCxn id="18" idx="2"/>
              </p:cNvCxnSpPr>
              <p:nvPr/>
            </p:nvCxnSpPr>
            <p:spPr>
              <a:xfrm flipV="1">
                <a:off x="5247692" y="1565958"/>
                <a:ext cx="658483" cy="850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98B79F6-40FE-42FC-9A52-5A06C21ACA61}"/>
                  </a:ext>
                </a:extLst>
              </p:cNvPr>
              <p:cNvSpPr/>
              <p:nvPr/>
            </p:nvSpPr>
            <p:spPr>
              <a:xfrm>
                <a:off x="6021435" y="1826406"/>
                <a:ext cx="99628" cy="99628"/>
              </a:xfrm>
              <a:prstGeom prst="ellips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E5E5AD7-75B4-45B4-BF85-15FABFA2631C}"/>
                      </a:ext>
                    </a:extLst>
                  </p:cNvPr>
                  <p:cNvSpPr txBox="1"/>
                  <p:nvPr/>
                </p:nvSpPr>
                <p:spPr>
                  <a:xfrm>
                    <a:off x="6056431" y="1651478"/>
                    <a:ext cx="3727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E5E5AD7-75B4-45B4-BF85-15FABFA263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6431" y="1651478"/>
                    <a:ext cx="3727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902661AE-F6C4-46A7-898F-7AE28B2EB748}"/>
                  </a:ext>
                </a:extLst>
              </p:cNvPr>
              <p:cNvCxnSpPr>
                <a:stCxn id="6" idx="6"/>
                <a:endCxn id="39" idx="2"/>
              </p:cNvCxnSpPr>
              <p:nvPr/>
            </p:nvCxnSpPr>
            <p:spPr>
              <a:xfrm>
                <a:off x="5247692" y="1650994"/>
                <a:ext cx="773743" cy="225226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D1A008A-3352-4469-B4DD-51C051880DDC}"/>
                    </a:ext>
                  </a:extLst>
                </p:cNvPr>
                <p:cNvSpPr txBox="1"/>
                <p:nvPr/>
              </p:nvSpPr>
              <p:spPr>
                <a:xfrm>
                  <a:off x="6807382" y="4976649"/>
                  <a:ext cx="3289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D1A008A-3352-4469-B4DD-51C051880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382" y="4976649"/>
                  <a:ext cx="32893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1E59CC9-A71C-41CF-A36E-3D6E1811EA31}"/>
                    </a:ext>
                  </a:extLst>
                </p:cNvPr>
                <p:cNvSpPr txBox="1"/>
                <p:nvPr/>
              </p:nvSpPr>
              <p:spPr>
                <a:xfrm>
                  <a:off x="6807382" y="5299704"/>
                  <a:ext cx="3289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1E59CC9-A71C-41CF-A36E-3D6E1811E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382" y="5299704"/>
                  <a:ext cx="32893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2749107-E383-4F7A-9AFB-12CCF470AB4D}"/>
                    </a:ext>
                  </a:extLst>
                </p:cNvPr>
                <p:cNvSpPr txBox="1"/>
                <p:nvPr/>
              </p:nvSpPr>
              <p:spPr>
                <a:xfrm>
                  <a:off x="7360436" y="5157375"/>
                  <a:ext cx="3289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2749107-E383-4F7A-9AFB-12CCF470AB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0436" y="5157375"/>
                  <a:ext cx="32893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8FB12F66-04AB-4EF8-977D-AACFBD8792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689" y="3659520"/>
                <a:ext cx="4562633" cy="29275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 fontAlgn="auto">
                  <a:spcAft>
                    <a:spcPts val="0"/>
                  </a:spcAft>
                </a:pPr>
                <a:r>
                  <a:rPr lang="en-US" dirty="0"/>
                  <a:t>Forward Settled: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US" dirty="0"/>
                  <a:t>Backward Settled: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lvl="2" fontAlgn="auto">
                  <a:spcAft>
                    <a:spcPts val="0"/>
                  </a:spcAft>
                </a:pPr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55+44=99</m:t>
                    </m:r>
                  </m:oMath>
                </a14:m>
                <a:endParaRPr lang="en-US" b="0" dirty="0"/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2" indent="0" fontAlgn="auto">
                  <a:spcAft>
                    <a:spcPts val="0"/>
                  </a:spcAft>
                  <a:buNone/>
                </a:pPr>
                <a:r>
                  <a:rPr lang="en-US" dirty="0"/>
                  <a:t>= 50 + 6 + 40 = </a:t>
                </a:r>
                <a:r>
                  <a:rPr lang="en-US" dirty="0">
                    <a:solidFill>
                      <a:srgbClr val="FF0000"/>
                    </a:solidFill>
                  </a:rPr>
                  <a:t>96 &lt; 99</a:t>
                </a:r>
              </a:p>
              <a:p>
                <a:pPr lvl="2" fontAlgn="auto">
                  <a:spcAft>
                    <a:spcPts val="0"/>
                  </a:spcAft>
                </a:pPr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:endParaRPr lang="en-US" dirty="0"/>
              </a:p>
              <a:p>
                <a:pPr lvl="3" fontAlgn="auto">
                  <a:spcAft>
                    <a:spcPts val="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8FB12F66-04AB-4EF8-977D-AACFBD87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689" y="3659520"/>
                <a:ext cx="4562633" cy="2927524"/>
              </a:xfrm>
              <a:prstGeom prst="rect">
                <a:avLst/>
              </a:prstGeom>
              <a:blipFill>
                <a:blip r:embed="rId13"/>
                <a:stretch>
                  <a:fillRect t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70312-391F-4761-8B81-E7439C5537FE}"/>
                  </a:ext>
                </a:extLst>
              </p:cNvPr>
              <p:cNvSpPr txBox="1"/>
              <p:nvPr/>
            </p:nvSpPr>
            <p:spPr>
              <a:xfrm>
                <a:off x="5212150" y="2153573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70312-391F-4761-8B81-E7439C553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150" y="2153573"/>
                <a:ext cx="42832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384383-9C9E-4D1B-A67B-F2070D497291}"/>
                  </a:ext>
                </a:extLst>
              </p:cNvPr>
              <p:cNvSpPr txBox="1"/>
              <p:nvPr/>
            </p:nvSpPr>
            <p:spPr>
              <a:xfrm>
                <a:off x="7092910" y="2463363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384383-9C9E-4D1B-A67B-F2070D497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910" y="2463363"/>
                <a:ext cx="42832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Content Placeholder 5">
                <a:extLst>
                  <a:ext uri="{FF2B5EF4-FFF2-40B4-BE49-F238E27FC236}">
                    <a16:creationId xmlns:a16="http://schemas.microsoft.com/office/drawing/2014/main" id="{C1D82A9E-26A7-450D-B86F-352D03073A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9612390"/>
                  </p:ext>
                </p:extLst>
              </p:nvPr>
            </p:nvGraphicFramePr>
            <p:xfrm>
              <a:off x="3867479" y="3201207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(55)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(56)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Content Placeholder 5">
                <a:extLst>
                  <a:ext uri="{FF2B5EF4-FFF2-40B4-BE49-F238E27FC236}">
                    <a16:creationId xmlns:a16="http://schemas.microsoft.com/office/drawing/2014/main" id="{C1D82A9E-26A7-450D-B86F-352D03073A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9612390"/>
                  </p:ext>
                </p:extLst>
              </p:nvPr>
            </p:nvGraphicFramePr>
            <p:xfrm>
              <a:off x="3867479" y="3201207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741" t="-1563" r="-2963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741" t="-103175" r="-2963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Content Placeholder 5">
                <a:extLst>
                  <a:ext uri="{FF2B5EF4-FFF2-40B4-BE49-F238E27FC236}">
                    <a16:creationId xmlns:a16="http://schemas.microsoft.com/office/drawing/2014/main" id="{F5572042-F81C-43F7-BD81-E9C135E1FE3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11726176"/>
                  </p:ext>
                </p:extLst>
              </p:nvPr>
            </p:nvGraphicFramePr>
            <p:xfrm>
              <a:off x="3867479" y="5206498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(44)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(46)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Content Placeholder 5">
                <a:extLst>
                  <a:ext uri="{FF2B5EF4-FFF2-40B4-BE49-F238E27FC236}">
                    <a16:creationId xmlns:a16="http://schemas.microsoft.com/office/drawing/2014/main" id="{F5572042-F81C-43F7-BD81-E9C135E1FE3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11726176"/>
                  </p:ext>
                </p:extLst>
              </p:nvPr>
            </p:nvGraphicFramePr>
            <p:xfrm>
              <a:off x="3867479" y="5206498"/>
              <a:ext cx="818492" cy="7680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741" t="-1563" r="-2963" b="-1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741" t="-103175" r="-2963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D2297F-E043-431D-B104-8E99C1271130}"/>
                  </a:ext>
                </a:extLst>
              </p:cNvPr>
              <p:cNvSpPr/>
              <p:nvPr/>
            </p:nvSpPr>
            <p:spPr>
              <a:xfrm>
                <a:off x="3890298" y="2634197"/>
                <a:ext cx="830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(50)</m:t>
                      </m:r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D2297F-E043-431D-B104-8E99C1271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298" y="2634197"/>
                <a:ext cx="830099" cy="369332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A29A468-5DDC-4AF2-B46F-DD215AD2772E}"/>
                  </a:ext>
                </a:extLst>
              </p:cNvPr>
              <p:cNvSpPr/>
              <p:nvPr/>
            </p:nvSpPr>
            <p:spPr>
              <a:xfrm>
                <a:off x="3894530" y="4740166"/>
                <a:ext cx="821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A29A468-5DDC-4AF2-B46F-DD215AD27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30" y="4740166"/>
                <a:ext cx="821635" cy="369332"/>
              </a:xfrm>
              <a:prstGeom prst="rect">
                <a:avLst/>
              </a:prstGeom>
              <a:blipFill>
                <a:blip r:embed="rId1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8366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4378"/>
    </mc:Choice>
    <mc:Fallback xmlns="">
      <p:transition advTm="9437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C73F-8263-4600-8BD9-D65711E3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Path: Bi-Dijkstra’s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07E3D6-C98F-45BD-BA84-3D498F8B0C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Maintain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as the best distance so far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Forward Search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top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)≠∞</m:t>
                    </m:r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Backward Search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top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)≠∞</m:t>
                    </m:r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Termination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𝑡𝑜𝑝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)≥</m:t>
                    </m:r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07E3D6-C98F-45BD-BA84-3D498F8B0C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B9014-A396-47FD-8B2B-627298F9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CBD9A2-D01C-4FEE-A8AF-F0E61555A664}"/>
              </a:ext>
            </a:extLst>
          </p:cNvPr>
          <p:cNvGrpSpPr/>
          <p:nvPr/>
        </p:nvGrpSpPr>
        <p:grpSpPr>
          <a:xfrm>
            <a:off x="5149267" y="2392580"/>
            <a:ext cx="3496259" cy="1166620"/>
            <a:chOff x="4099370" y="1244792"/>
            <a:chExt cx="3496259" cy="116662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B9A1EFC-11E2-4D9C-A1B9-19A8A2C0DAB1}"/>
                </a:ext>
              </a:extLst>
            </p:cNvPr>
            <p:cNvSpPr/>
            <p:nvPr/>
          </p:nvSpPr>
          <p:spPr>
            <a:xfrm>
              <a:off x="5148064" y="1601180"/>
              <a:ext cx="99628" cy="99628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245F58-5EA8-4E3E-87BC-AB2885B55AD1}"/>
                </a:ext>
              </a:extLst>
            </p:cNvPr>
            <p:cNvSpPr/>
            <p:nvPr/>
          </p:nvSpPr>
          <p:spPr>
            <a:xfrm>
              <a:off x="4427984" y="2204864"/>
              <a:ext cx="99628" cy="996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684BE5-6C8A-4D88-BD5A-92EEC08E312B}"/>
                    </a:ext>
                  </a:extLst>
                </p:cNvPr>
                <p:cNvSpPr txBox="1"/>
                <p:nvPr/>
              </p:nvSpPr>
              <p:spPr>
                <a:xfrm>
                  <a:off x="4099370" y="2042080"/>
                  <a:ext cx="354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684BE5-6C8A-4D88-BD5A-92EEC08E31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370" y="2042080"/>
                  <a:ext cx="35452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7A0F542-9367-4D2E-9086-DC8102B00987}"/>
                    </a:ext>
                  </a:extLst>
                </p:cNvPr>
                <p:cNvSpPr txBox="1"/>
                <p:nvPr/>
              </p:nvSpPr>
              <p:spPr>
                <a:xfrm>
                  <a:off x="4630480" y="1244792"/>
                  <a:ext cx="1033232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7A0F542-9367-4D2E-9086-DC8102B00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0480" y="1244792"/>
                  <a:ext cx="1033232" cy="391582"/>
                </a:xfrm>
                <a:prstGeom prst="rect">
                  <a:avLst/>
                </a:prstGeom>
                <a:blipFill>
                  <a:blip r:embed="rId6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6A43E215-AAB8-4349-AB14-9A9B8560DE75}"/>
                </a:ext>
              </a:extLst>
            </p:cNvPr>
            <p:cNvCxnSpPr>
              <a:cxnSpLocks/>
              <a:stCxn id="11" idx="7"/>
              <a:endCxn id="10" idx="3"/>
            </p:cNvCxnSpPr>
            <p:nvPr/>
          </p:nvCxnSpPr>
          <p:spPr>
            <a:xfrm rot="5400000" flipH="1" flipV="1">
              <a:off x="4571220" y="1628020"/>
              <a:ext cx="533236" cy="64963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26F0702-6283-4032-B539-F9161E6BC989}"/>
                </a:ext>
              </a:extLst>
            </p:cNvPr>
            <p:cNvSpPr/>
            <p:nvPr/>
          </p:nvSpPr>
          <p:spPr>
            <a:xfrm>
              <a:off x="7205120" y="1961258"/>
              <a:ext cx="99628" cy="996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19C3F7-6D5E-4EAC-BD31-03EBF11F21E4}"/>
                </a:ext>
              </a:extLst>
            </p:cNvPr>
            <p:cNvSpPr/>
            <p:nvPr/>
          </p:nvSpPr>
          <p:spPr>
            <a:xfrm>
              <a:off x="5906175" y="1516144"/>
              <a:ext cx="99628" cy="9962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BD7691-87C3-4694-A5A2-CD6B222B18D7}"/>
                    </a:ext>
                  </a:extLst>
                </p:cNvPr>
                <p:cNvSpPr txBox="1"/>
                <p:nvPr/>
              </p:nvSpPr>
              <p:spPr>
                <a:xfrm>
                  <a:off x="6002412" y="1263624"/>
                  <a:ext cx="10329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BD7691-87C3-4694-A5A2-CD6B222B1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412" y="1263624"/>
                  <a:ext cx="103291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037B6A-E4ED-4CCE-A3BF-6DDA0A827FCD}"/>
                    </a:ext>
                  </a:extLst>
                </p:cNvPr>
                <p:cNvSpPr txBox="1"/>
                <p:nvPr/>
              </p:nvSpPr>
              <p:spPr>
                <a:xfrm>
                  <a:off x="7256242" y="1826406"/>
                  <a:ext cx="33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037B6A-E4ED-4CCE-A3BF-6DDA0A827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242" y="1826406"/>
                  <a:ext cx="3393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442F832E-2C29-478C-8C02-1EB7C9EA461C}"/>
                </a:ext>
              </a:extLst>
            </p:cNvPr>
            <p:cNvCxnSpPr>
              <a:cxnSpLocks/>
              <a:stCxn id="21" idx="5"/>
              <a:endCxn id="15" idx="3"/>
            </p:cNvCxnSpPr>
            <p:nvPr/>
          </p:nvCxnSpPr>
          <p:spPr>
            <a:xfrm rot="16200000" flipH="1">
              <a:off x="6595665" y="1422251"/>
              <a:ext cx="134852" cy="1113237"/>
            </a:xfrm>
            <a:prstGeom prst="curvedConnector3">
              <a:avLst>
                <a:gd name="adj1" fmla="val 280338"/>
              </a:avLst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A83BC07-18AD-4274-ACAD-0B4F2D1E3708}"/>
                </a:ext>
              </a:extLst>
            </p:cNvPr>
            <p:cNvCxnSpPr>
              <a:stCxn id="10" idx="6"/>
              <a:endCxn id="16" idx="2"/>
            </p:cNvCxnSpPr>
            <p:nvPr/>
          </p:nvCxnSpPr>
          <p:spPr>
            <a:xfrm flipV="1">
              <a:off x="5247692" y="1565958"/>
              <a:ext cx="658483" cy="850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519881-E6FB-4538-9C8B-E6D6985AC4F4}"/>
                </a:ext>
              </a:extLst>
            </p:cNvPr>
            <p:cNvSpPr/>
            <p:nvPr/>
          </p:nvSpPr>
          <p:spPr>
            <a:xfrm>
              <a:off x="6021435" y="1826406"/>
              <a:ext cx="99628" cy="996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5FE0E45-0F91-4707-8D45-274C9F0CB492}"/>
                    </a:ext>
                  </a:extLst>
                </p:cNvPr>
                <p:cNvSpPr txBox="1"/>
                <p:nvPr/>
              </p:nvSpPr>
              <p:spPr>
                <a:xfrm>
                  <a:off x="6102675" y="1604555"/>
                  <a:ext cx="37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5FE0E45-0F91-4707-8D45-274C9F0CB4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2675" y="1604555"/>
                  <a:ext cx="37279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852499-93F1-4702-B132-9C4FD77FC45D}"/>
                </a:ext>
              </a:extLst>
            </p:cNvPr>
            <p:cNvCxnSpPr>
              <a:stCxn id="10" idx="6"/>
              <a:endCxn id="21" idx="2"/>
            </p:cNvCxnSpPr>
            <p:nvPr/>
          </p:nvCxnSpPr>
          <p:spPr>
            <a:xfrm>
              <a:off x="5247692" y="1650994"/>
              <a:ext cx="773743" cy="225226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15B1C2-D634-4956-8ED1-CFBB39DFEA1C}"/>
              </a:ext>
            </a:extLst>
          </p:cNvPr>
          <p:cNvCxnSpPr>
            <a:cxnSpLocks/>
            <a:stCxn id="21" idx="0"/>
            <a:endCxn id="16" idx="3"/>
          </p:cNvCxnSpPr>
          <p:nvPr/>
        </p:nvCxnSpPr>
        <p:spPr>
          <a:xfrm flipH="1" flipV="1">
            <a:off x="6970662" y="2748970"/>
            <a:ext cx="150484" cy="225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9A68BA-BD01-467E-AF80-85A5D654356E}"/>
              </a:ext>
            </a:extLst>
          </p:cNvPr>
          <p:cNvGrpSpPr/>
          <p:nvPr/>
        </p:nvGrpSpPr>
        <p:grpSpPr>
          <a:xfrm>
            <a:off x="5285911" y="3859855"/>
            <a:ext cx="3496259" cy="1462769"/>
            <a:chOff x="4099370" y="948643"/>
            <a:chExt cx="3496259" cy="146276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7EB8D7-0CDA-4F66-B6D5-4DFEE2B61115}"/>
                </a:ext>
              </a:extLst>
            </p:cNvPr>
            <p:cNvSpPr/>
            <p:nvPr/>
          </p:nvSpPr>
          <p:spPr>
            <a:xfrm>
              <a:off x="5232001" y="1334530"/>
              <a:ext cx="99628" cy="99628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387361C-F7EE-43B1-95F6-80FF5B6EC7B1}"/>
                </a:ext>
              </a:extLst>
            </p:cNvPr>
            <p:cNvSpPr/>
            <p:nvPr/>
          </p:nvSpPr>
          <p:spPr>
            <a:xfrm>
              <a:off x="4427984" y="2204864"/>
              <a:ext cx="99628" cy="996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0402A7-D515-4867-A39A-B26F147A1998}"/>
                    </a:ext>
                  </a:extLst>
                </p:cNvPr>
                <p:cNvSpPr txBox="1"/>
                <p:nvPr/>
              </p:nvSpPr>
              <p:spPr>
                <a:xfrm>
                  <a:off x="4099370" y="2042080"/>
                  <a:ext cx="3545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684BE5-6C8A-4D88-BD5A-92EEC08E31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370" y="2042080"/>
                  <a:ext cx="35452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8A503F9-AD06-4984-871B-8EF269294A0E}"/>
                    </a:ext>
                  </a:extLst>
                </p:cNvPr>
                <p:cNvSpPr txBox="1"/>
                <p:nvPr/>
              </p:nvSpPr>
              <p:spPr>
                <a:xfrm>
                  <a:off x="4694908" y="948643"/>
                  <a:ext cx="1033232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8A503F9-AD06-4984-871B-8EF269294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4908" y="948643"/>
                  <a:ext cx="1033232" cy="391582"/>
                </a:xfrm>
                <a:prstGeom prst="rect">
                  <a:avLst/>
                </a:prstGeom>
                <a:blipFill>
                  <a:blip r:embed="rId10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6B15A0BF-ED7F-473A-96F3-487A12A964B2}"/>
                </a:ext>
              </a:extLst>
            </p:cNvPr>
            <p:cNvCxnSpPr>
              <a:cxnSpLocks/>
              <a:stCxn id="34" idx="7"/>
              <a:endCxn id="47" idx="3"/>
            </p:cNvCxnSpPr>
            <p:nvPr/>
          </p:nvCxnSpPr>
          <p:spPr>
            <a:xfrm rot="5400000" flipH="1" flipV="1">
              <a:off x="4424664" y="1762184"/>
              <a:ext cx="545628" cy="36891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0B57302-A476-42A1-B1B5-3697B14D070B}"/>
                </a:ext>
              </a:extLst>
            </p:cNvPr>
            <p:cNvSpPr/>
            <p:nvPr/>
          </p:nvSpPr>
          <p:spPr>
            <a:xfrm>
              <a:off x="7205120" y="1961258"/>
              <a:ext cx="99628" cy="9962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C30651-5568-452B-B1C5-5BD17D07E40F}"/>
                </a:ext>
              </a:extLst>
            </p:cNvPr>
            <p:cNvSpPr/>
            <p:nvPr/>
          </p:nvSpPr>
          <p:spPr>
            <a:xfrm>
              <a:off x="5984144" y="1747871"/>
              <a:ext cx="99628" cy="9962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DBFA946-3F0B-4164-89F6-3955EBF65A87}"/>
                    </a:ext>
                  </a:extLst>
                </p:cNvPr>
                <p:cNvSpPr txBox="1"/>
                <p:nvPr/>
              </p:nvSpPr>
              <p:spPr>
                <a:xfrm>
                  <a:off x="5945095" y="1402384"/>
                  <a:ext cx="10329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DBFA946-3F0B-4164-89F6-3955EBF65A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5095" y="1402384"/>
                  <a:ext cx="10329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CA5DBC1-54E1-44C4-9968-CE4CB7F2CDFA}"/>
                    </a:ext>
                  </a:extLst>
                </p:cNvPr>
                <p:cNvSpPr txBox="1"/>
                <p:nvPr/>
              </p:nvSpPr>
              <p:spPr>
                <a:xfrm>
                  <a:off x="7256242" y="1826406"/>
                  <a:ext cx="339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5037B6A-E4ED-4CCE-A3BF-6DDA0A827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242" y="1826406"/>
                  <a:ext cx="3393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nector: Curved 41">
              <a:extLst>
                <a:ext uri="{FF2B5EF4-FFF2-40B4-BE49-F238E27FC236}">
                  <a16:creationId xmlns:a16="http://schemas.microsoft.com/office/drawing/2014/main" id="{D4C9259F-F162-44B3-A41D-4C0B386E4752}"/>
                </a:ext>
              </a:extLst>
            </p:cNvPr>
            <p:cNvCxnSpPr>
              <a:cxnSpLocks/>
              <a:stCxn id="39" idx="4"/>
              <a:endCxn id="38" idx="3"/>
            </p:cNvCxnSpPr>
            <p:nvPr/>
          </p:nvCxnSpPr>
          <p:spPr>
            <a:xfrm rot="16200000" flipH="1">
              <a:off x="6527436" y="1354021"/>
              <a:ext cx="198797" cy="1185752"/>
            </a:xfrm>
            <a:prstGeom prst="curvedConnector3">
              <a:avLst>
                <a:gd name="adj1" fmla="val 222331"/>
              </a:avLst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AABEAFC-5EEA-4A16-8364-0653B7965708}"/>
                </a:ext>
              </a:extLst>
            </p:cNvPr>
            <p:cNvCxnSpPr>
              <a:stCxn id="33" idx="6"/>
              <a:endCxn id="39" idx="2"/>
            </p:cNvCxnSpPr>
            <p:nvPr/>
          </p:nvCxnSpPr>
          <p:spPr>
            <a:xfrm>
              <a:off x="5331629" y="1384344"/>
              <a:ext cx="652515" cy="41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2C0D29C-E85B-4416-9F23-F6B65B2B5AC2}"/>
                    </a:ext>
                  </a:extLst>
                </p:cNvPr>
                <p:cNvSpPr txBox="1"/>
                <p:nvPr/>
              </p:nvSpPr>
              <p:spPr>
                <a:xfrm>
                  <a:off x="4524115" y="1407540"/>
                  <a:ext cx="372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2C0D29C-E85B-4416-9F23-F6B65B2B5A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4115" y="1407540"/>
                  <a:ext cx="37279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E77F29E-7FA6-460F-B521-4DA561ECC567}"/>
                </a:ext>
              </a:extLst>
            </p:cNvPr>
            <p:cNvCxnSpPr>
              <a:cxnSpLocks/>
              <a:stCxn id="47" idx="5"/>
              <a:endCxn id="39" idx="2"/>
            </p:cNvCxnSpPr>
            <p:nvPr/>
          </p:nvCxnSpPr>
          <p:spPr>
            <a:xfrm>
              <a:off x="4952383" y="1673826"/>
              <a:ext cx="1031761" cy="123859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C4A4B06F-BFD3-4D57-90F5-5F9454ECC0EC}"/>
              </a:ext>
            </a:extLst>
          </p:cNvPr>
          <p:cNvSpPr/>
          <p:nvPr/>
        </p:nvSpPr>
        <p:spPr>
          <a:xfrm>
            <a:off x="6053886" y="4500000"/>
            <a:ext cx="99628" cy="996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A64943-279D-456A-A645-94B8939D5416}"/>
              </a:ext>
            </a:extLst>
          </p:cNvPr>
          <p:cNvCxnSpPr>
            <a:cxnSpLocks/>
            <a:stCxn id="47" idx="0"/>
            <a:endCxn id="33" idx="3"/>
          </p:cNvCxnSpPr>
          <p:nvPr/>
        </p:nvCxnSpPr>
        <p:spPr>
          <a:xfrm flipV="1">
            <a:off x="6103700" y="4330780"/>
            <a:ext cx="329432" cy="169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2D4885-3B23-4C67-BD00-EC78A7014CC1}"/>
              </a:ext>
            </a:extLst>
          </p:cNvPr>
          <p:cNvCxnSpPr>
            <a:cxnSpLocks/>
          </p:cNvCxnSpPr>
          <p:nvPr/>
        </p:nvCxnSpPr>
        <p:spPr>
          <a:xfrm>
            <a:off x="6684460" y="2204864"/>
            <a:ext cx="26728" cy="1372467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25DE98-FCF8-4974-B98C-012733455672}"/>
              </a:ext>
            </a:extLst>
          </p:cNvPr>
          <p:cNvCxnSpPr>
            <a:cxnSpLocks/>
          </p:cNvCxnSpPr>
          <p:nvPr/>
        </p:nvCxnSpPr>
        <p:spPr>
          <a:xfrm>
            <a:off x="6816149" y="4002656"/>
            <a:ext cx="28780" cy="147786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87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977"/>
    </mc:Choice>
    <mc:Fallback xmlns="">
      <p:transition advTm="108977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A*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5DD6-2065-447F-8F95-5E46BA610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5383212"/>
          </a:xfrm>
        </p:spPr>
        <p:txBody>
          <a:bodyPr>
            <a:normAutofit/>
          </a:bodyPr>
          <a:lstStyle/>
          <a:p>
            <a:r>
              <a:rPr lang="en-US" dirty="0"/>
              <a:t>Search Space</a:t>
            </a:r>
          </a:p>
          <a:p>
            <a:pPr lvl="1"/>
            <a:r>
              <a:rPr lang="en-US" dirty="0"/>
              <a:t>Still circles</a:t>
            </a:r>
          </a:p>
          <a:p>
            <a:r>
              <a:rPr lang="en-US" dirty="0"/>
              <a:t>Heuristic</a:t>
            </a:r>
          </a:p>
          <a:p>
            <a:pPr lvl="1"/>
            <a:r>
              <a:rPr lang="en-US" dirty="0"/>
              <a:t>From City to Mt Coot-</a:t>
            </a:r>
            <a:r>
              <a:rPr lang="en-US" dirty="0" err="1"/>
              <a:t>tha</a:t>
            </a:r>
            <a:endParaRPr lang="en-US" dirty="0"/>
          </a:p>
          <a:p>
            <a:pPr lvl="2"/>
            <a:r>
              <a:rPr lang="en-US" dirty="0"/>
              <a:t>Search towards New Farm?</a:t>
            </a:r>
          </a:p>
          <a:p>
            <a:pPr lvl="2"/>
            <a:r>
              <a:rPr lang="en-US" dirty="0"/>
              <a:t>Search towards Bowen Hills?</a:t>
            </a:r>
          </a:p>
          <a:p>
            <a:pPr lvl="2"/>
            <a:r>
              <a:rPr lang="en-US" dirty="0"/>
              <a:t>Search towards Annerley?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Search towards Mt Coot-</a:t>
            </a:r>
            <a:r>
              <a:rPr lang="en-US" dirty="0" err="1"/>
              <a:t>tha</a:t>
            </a:r>
            <a:r>
              <a:rPr lang="en-US" dirty="0"/>
              <a:t>!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92073-8106-4A67-924F-C0162A0A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1269020"/>
            <a:ext cx="1137003" cy="9510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5C2356-4259-4ABA-A30C-C94C34CCD346}"/>
              </a:ext>
            </a:extLst>
          </p:cNvPr>
          <p:cNvGrpSpPr/>
          <p:nvPr/>
        </p:nvGrpSpPr>
        <p:grpSpPr>
          <a:xfrm>
            <a:off x="6732240" y="2385032"/>
            <a:ext cx="1084953" cy="563257"/>
            <a:chOff x="-1557741" y="4095126"/>
            <a:chExt cx="1084953" cy="563257"/>
          </a:xfrm>
        </p:grpSpPr>
        <p:sp>
          <p:nvSpPr>
            <p:cNvPr id="7" name="椭圆 37">
              <a:extLst>
                <a:ext uri="{FF2B5EF4-FFF2-40B4-BE49-F238E27FC236}">
                  <a16:creationId xmlns:a16="http://schemas.microsoft.com/office/drawing/2014/main" id="{99876926-632F-462E-AD86-88C89D25E2D9}"/>
                </a:ext>
              </a:extLst>
            </p:cNvPr>
            <p:cNvSpPr/>
            <p:nvPr/>
          </p:nvSpPr>
          <p:spPr>
            <a:xfrm>
              <a:off x="-1008428" y="4119589"/>
              <a:ext cx="535640" cy="538794"/>
            </a:xfrm>
            <a:prstGeom prst="ellipse">
              <a:avLst/>
            </a:prstGeom>
            <a:solidFill>
              <a:srgbClr val="EFADAD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" name="组合 3">
              <a:extLst>
                <a:ext uri="{FF2B5EF4-FFF2-40B4-BE49-F238E27FC236}">
                  <a16:creationId xmlns:a16="http://schemas.microsoft.com/office/drawing/2014/main" id="{17084720-3833-4968-8DAB-134778ECC687}"/>
                </a:ext>
              </a:extLst>
            </p:cNvPr>
            <p:cNvGrpSpPr/>
            <p:nvPr/>
          </p:nvGrpSpPr>
          <p:grpSpPr>
            <a:xfrm>
              <a:off x="-1557741" y="4095126"/>
              <a:ext cx="1013815" cy="538794"/>
              <a:chOff x="1026143" y="5133878"/>
              <a:chExt cx="2260955" cy="1014627"/>
            </a:xfrm>
          </p:grpSpPr>
          <p:sp>
            <p:nvSpPr>
              <p:cNvPr id="9" name="椭圆 37">
                <a:extLst>
                  <a:ext uri="{FF2B5EF4-FFF2-40B4-BE49-F238E27FC236}">
                    <a16:creationId xmlns:a16="http://schemas.microsoft.com/office/drawing/2014/main" id="{286A861D-BC52-4892-B9A3-56EC15882F6D}"/>
                  </a:ext>
                </a:extLst>
              </p:cNvPr>
              <p:cNvSpPr/>
              <p:nvPr/>
            </p:nvSpPr>
            <p:spPr>
              <a:xfrm>
                <a:off x="1026143" y="5133878"/>
                <a:ext cx="1194555" cy="1014627"/>
              </a:xfrm>
              <a:prstGeom prst="ellipse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椭圆 33">
                <a:extLst>
                  <a:ext uri="{FF2B5EF4-FFF2-40B4-BE49-F238E27FC236}">
                    <a16:creationId xmlns:a16="http://schemas.microsoft.com/office/drawing/2014/main" id="{638A807B-39F7-48D1-9E4C-712F39541DE3}"/>
                  </a:ext>
                </a:extLst>
              </p:cNvPr>
              <p:cNvSpPr/>
              <p:nvPr/>
            </p:nvSpPr>
            <p:spPr>
              <a:xfrm>
                <a:off x="1582341" y="5594789"/>
                <a:ext cx="102431" cy="86095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34">
                <a:extLst>
                  <a:ext uri="{FF2B5EF4-FFF2-40B4-BE49-F238E27FC236}">
                    <a16:creationId xmlns:a16="http://schemas.microsoft.com/office/drawing/2014/main" id="{73526CAD-3891-4121-AC2B-C2F229460169}"/>
                  </a:ext>
                </a:extLst>
              </p:cNvPr>
              <p:cNvSpPr/>
              <p:nvPr/>
            </p:nvSpPr>
            <p:spPr>
              <a:xfrm flipV="1">
                <a:off x="2797282" y="5631612"/>
                <a:ext cx="104206" cy="8892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35">
                    <a:extLst>
                      <a:ext uri="{FF2B5EF4-FFF2-40B4-BE49-F238E27FC236}">
                        <a16:creationId xmlns:a16="http://schemas.microsoft.com/office/drawing/2014/main" id="{5C5FD861-A699-42F8-86A8-8E5276F4BE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𝒔</m:t>
                          </m:r>
                        </m:oMath>
                      </m:oMathPara>
                    </a14:m>
                    <a:endParaRPr kumimoji="0" lang="zh-CN" alt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9" name="文本框 35">
                    <a:extLst>
                      <a:ext uri="{FF2B5EF4-FFF2-40B4-BE49-F238E27FC236}">
                        <a16:creationId xmlns:a16="http://schemas.microsoft.com/office/drawing/2014/main" id="{9FAB1782-31AA-4A8E-BAF3-9C62C4E55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36">
                    <a:extLst>
                      <a:ext uri="{FF2B5EF4-FFF2-40B4-BE49-F238E27FC236}">
                        <a16:creationId xmlns:a16="http://schemas.microsoft.com/office/drawing/2014/main" id="{35B3C4A4-1E6D-42D3-9AC2-18C3216DE6E8}"/>
                      </a:ext>
                    </a:extLst>
                  </p:cNvPr>
                  <p:cNvSpPr txBox="1"/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oMath>
                      </m:oMathPara>
                    </a14:m>
                    <a:endPara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30" name="文本框 36">
                    <a:extLst>
                      <a:ext uri="{FF2B5EF4-FFF2-40B4-BE49-F238E27FC236}">
                        <a16:creationId xmlns:a16="http://schemas.microsoft.com/office/drawing/2014/main" id="{30EB0D59-5528-4AF6-8DAE-E9452C71DC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3585874-D2C7-4C05-9929-EE4699DF88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3306" y="3038135"/>
            <a:ext cx="4557868" cy="37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378"/>
    </mc:Choice>
    <mc:Fallback xmlns="">
      <p:transition advTm="5537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A*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5" y="1295400"/>
                <a:ext cx="4730102" cy="53832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Search Space</a:t>
                </a:r>
              </a:p>
              <a:p>
                <a:pPr lvl="1"/>
                <a:r>
                  <a:rPr lang="en-US" dirty="0"/>
                  <a:t>How to “drag” the search towards the destination</a:t>
                </a:r>
              </a:p>
              <a:p>
                <a:r>
                  <a:rPr lang="en-US" dirty="0"/>
                  <a:t>Heuristic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Estimate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vertices nearer to destination are more important!</a:t>
                </a:r>
              </a:p>
              <a:p>
                <a:pPr lvl="3"/>
                <a:r>
                  <a:rPr lang="en-US" dirty="0"/>
                  <a:t>Toowong &gt; Milton &gt; Fortitude Valley &gt; New Farm &gt; Annerley &gt;…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𝑇𝑜𝑜𝑤𝑜𝑛𝑔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𝑀𝑖𝑙𝑡𝑜𝑛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Fortitude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Valley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&lt;…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295400"/>
                <a:ext cx="4730102" cy="5383212"/>
              </a:xfrm>
              <a:blipFill>
                <a:blip r:embed="rId4"/>
                <a:stretch>
                  <a:fillRect l="-902" t="-793" r="-1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92073-8106-4A67-924F-C0162A0A9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034" y="867280"/>
            <a:ext cx="1137003" cy="9510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5C2356-4259-4ABA-A30C-C94C34CCD346}"/>
              </a:ext>
            </a:extLst>
          </p:cNvPr>
          <p:cNvGrpSpPr/>
          <p:nvPr/>
        </p:nvGrpSpPr>
        <p:grpSpPr>
          <a:xfrm>
            <a:off x="6912034" y="1983292"/>
            <a:ext cx="1084953" cy="563257"/>
            <a:chOff x="-1557741" y="4095126"/>
            <a:chExt cx="1084953" cy="563257"/>
          </a:xfrm>
        </p:grpSpPr>
        <p:sp>
          <p:nvSpPr>
            <p:cNvPr id="7" name="椭圆 37">
              <a:extLst>
                <a:ext uri="{FF2B5EF4-FFF2-40B4-BE49-F238E27FC236}">
                  <a16:creationId xmlns:a16="http://schemas.microsoft.com/office/drawing/2014/main" id="{99876926-632F-462E-AD86-88C89D25E2D9}"/>
                </a:ext>
              </a:extLst>
            </p:cNvPr>
            <p:cNvSpPr/>
            <p:nvPr/>
          </p:nvSpPr>
          <p:spPr>
            <a:xfrm>
              <a:off x="-1008428" y="4119589"/>
              <a:ext cx="535640" cy="538794"/>
            </a:xfrm>
            <a:prstGeom prst="ellipse">
              <a:avLst/>
            </a:prstGeom>
            <a:solidFill>
              <a:srgbClr val="EFADAD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" name="组合 3">
              <a:extLst>
                <a:ext uri="{FF2B5EF4-FFF2-40B4-BE49-F238E27FC236}">
                  <a16:creationId xmlns:a16="http://schemas.microsoft.com/office/drawing/2014/main" id="{17084720-3833-4968-8DAB-134778ECC687}"/>
                </a:ext>
              </a:extLst>
            </p:cNvPr>
            <p:cNvGrpSpPr/>
            <p:nvPr/>
          </p:nvGrpSpPr>
          <p:grpSpPr>
            <a:xfrm>
              <a:off x="-1557741" y="4095126"/>
              <a:ext cx="1013815" cy="538794"/>
              <a:chOff x="1026143" y="5133878"/>
              <a:chExt cx="2260955" cy="1014627"/>
            </a:xfrm>
          </p:grpSpPr>
          <p:sp>
            <p:nvSpPr>
              <p:cNvPr id="9" name="椭圆 37">
                <a:extLst>
                  <a:ext uri="{FF2B5EF4-FFF2-40B4-BE49-F238E27FC236}">
                    <a16:creationId xmlns:a16="http://schemas.microsoft.com/office/drawing/2014/main" id="{286A861D-BC52-4892-B9A3-56EC15882F6D}"/>
                  </a:ext>
                </a:extLst>
              </p:cNvPr>
              <p:cNvSpPr/>
              <p:nvPr/>
            </p:nvSpPr>
            <p:spPr>
              <a:xfrm>
                <a:off x="1026143" y="5133878"/>
                <a:ext cx="1194555" cy="1014627"/>
              </a:xfrm>
              <a:prstGeom prst="ellipse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椭圆 33">
                <a:extLst>
                  <a:ext uri="{FF2B5EF4-FFF2-40B4-BE49-F238E27FC236}">
                    <a16:creationId xmlns:a16="http://schemas.microsoft.com/office/drawing/2014/main" id="{638A807B-39F7-48D1-9E4C-712F39541DE3}"/>
                  </a:ext>
                </a:extLst>
              </p:cNvPr>
              <p:cNvSpPr/>
              <p:nvPr/>
            </p:nvSpPr>
            <p:spPr>
              <a:xfrm>
                <a:off x="1582341" y="5594789"/>
                <a:ext cx="102431" cy="86095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34">
                <a:extLst>
                  <a:ext uri="{FF2B5EF4-FFF2-40B4-BE49-F238E27FC236}">
                    <a16:creationId xmlns:a16="http://schemas.microsoft.com/office/drawing/2014/main" id="{73526CAD-3891-4121-AC2B-C2F229460169}"/>
                  </a:ext>
                </a:extLst>
              </p:cNvPr>
              <p:cNvSpPr/>
              <p:nvPr/>
            </p:nvSpPr>
            <p:spPr>
              <a:xfrm flipV="1">
                <a:off x="2797282" y="5631612"/>
                <a:ext cx="104206" cy="8892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35">
                    <a:extLst>
                      <a:ext uri="{FF2B5EF4-FFF2-40B4-BE49-F238E27FC236}">
                        <a16:creationId xmlns:a16="http://schemas.microsoft.com/office/drawing/2014/main" id="{5C5FD861-A699-42F8-86A8-8E5276F4BE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𝒔</m:t>
                          </m:r>
                        </m:oMath>
                      </m:oMathPara>
                    </a14:m>
                    <a:endParaRPr kumimoji="0" lang="zh-CN" alt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9" name="文本框 35">
                    <a:extLst>
                      <a:ext uri="{FF2B5EF4-FFF2-40B4-BE49-F238E27FC236}">
                        <a16:creationId xmlns:a16="http://schemas.microsoft.com/office/drawing/2014/main" id="{9FAB1782-31AA-4A8E-BAF3-9C62C4E55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36">
                    <a:extLst>
                      <a:ext uri="{FF2B5EF4-FFF2-40B4-BE49-F238E27FC236}">
                        <a16:creationId xmlns:a16="http://schemas.microsoft.com/office/drawing/2014/main" id="{35B3C4A4-1E6D-42D3-9AC2-18C3216DE6E8}"/>
                      </a:ext>
                    </a:extLst>
                  </p:cNvPr>
                  <p:cNvSpPr txBox="1"/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oMath>
                      </m:oMathPara>
                    </a14:m>
                    <a:endPara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30" name="文本框 36">
                    <a:extLst>
                      <a:ext uri="{FF2B5EF4-FFF2-40B4-BE49-F238E27FC236}">
                        <a16:creationId xmlns:a16="http://schemas.microsoft.com/office/drawing/2014/main" id="{30EB0D59-5528-4AF6-8DAE-E9452C71DC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53E8486-AC31-49C3-B5E1-2BAB129D28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2034" y="2788737"/>
            <a:ext cx="1015100" cy="5273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5E4519-A537-4ABD-A554-4AA46B2292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28577" y="3912471"/>
            <a:ext cx="3477037" cy="286927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15BF73C5-6A4B-41EE-889A-67D4CC8C00B5}"/>
              </a:ext>
            </a:extLst>
          </p:cNvPr>
          <p:cNvSpPr/>
          <p:nvPr/>
        </p:nvSpPr>
        <p:spPr>
          <a:xfrm rot="20432665">
            <a:off x="5603252" y="4894623"/>
            <a:ext cx="1616168" cy="848394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14"/>
    </mc:Choice>
    <mc:Fallback xmlns="">
      <p:transition advTm="60014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A*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12185" cy="53832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Search Space</a:t>
                </a:r>
              </a:p>
              <a:p>
                <a:pPr lvl="1"/>
                <a:r>
                  <a:rPr lang="en-US" dirty="0"/>
                  <a:t>How to “drag” the search towards the destination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Distance Importance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𝐷𝑖𝑗𝑘𝑠𝑡𝑟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𝑇𝑜𝑜𝑤𝑜𝑛𝑔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𝑀𝑖𝑙𝑡𝑜𝑛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𝑁𝑒𝑤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𝐹𝑎𝑟𝑚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𝐹𝑜𝑟𝑡𝑖𝑡𝑢𝑑𝑒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𝑉𝑎𝑙𝑙𝑒𝑦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We should try Toowong and Milton earlier than FV and New Farm </a:t>
                </a:r>
              </a:p>
              <a:p>
                <a:pPr lvl="2"/>
                <a:endParaRPr lang="en-US" b="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12185" cy="5383212"/>
              </a:xfrm>
              <a:blipFill>
                <a:blip r:embed="rId4"/>
                <a:stretch>
                  <a:fillRect l="-568" t="-793" r="-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92073-8106-4A67-924F-C0162A0A9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034" y="867280"/>
            <a:ext cx="1137003" cy="9510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5C2356-4259-4ABA-A30C-C94C34CCD346}"/>
              </a:ext>
            </a:extLst>
          </p:cNvPr>
          <p:cNvGrpSpPr/>
          <p:nvPr/>
        </p:nvGrpSpPr>
        <p:grpSpPr>
          <a:xfrm>
            <a:off x="6912034" y="1983292"/>
            <a:ext cx="1084953" cy="563257"/>
            <a:chOff x="-1557741" y="4095126"/>
            <a:chExt cx="1084953" cy="563257"/>
          </a:xfrm>
        </p:grpSpPr>
        <p:sp>
          <p:nvSpPr>
            <p:cNvPr id="7" name="椭圆 37">
              <a:extLst>
                <a:ext uri="{FF2B5EF4-FFF2-40B4-BE49-F238E27FC236}">
                  <a16:creationId xmlns:a16="http://schemas.microsoft.com/office/drawing/2014/main" id="{99876926-632F-462E-AD86-88C89D25E2D9}"/>
                </a:ext>
              </a:extLst>
            </p:cNvPr>
            <p:cNvSpPr/>
            <p:nvPr/>
          </p:nvSpPr>
          <p:spPr>
            <a:xfrm>
              <a:off x="-1008428" y="4119589"/>
              <a:ext cx="535640" cy="538794"/>
            </a:xfrm>
            <a:prstGeom prst="ellipse">
              <a:avLst/>
            </a:prstGeom>
            <a:solidFill>
              <a:srgbClr val="EFADAD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" name="组合 3">
              <a:extLst>
                <a:ext uri="{FF2B5EF4-FFF2-40B4-BE49-F238E27FC236}">
                  <a16:creationId xmlns:a16="http://schemas.microsoft.com/office/drawing/2014/main" id="{17084720-3833-4968-8DAB-134778ECC687}"/>
                </a:ext>
              </a:extLst>
            </p:cNvPr>
            <p:cNvGrpSpPr/>
            <p:nvPr/>
          </p:nvGrpSpPr>
          <p:grpSpPr>
            <a:xfrm>
              <a:off x="-1557741" y="4095126"/>
              <a:ext cx="1013815" cy="538794"/>
              <a:chOff x="1026143" y="5133878"/>
              <a:chExt cx="2260955" cy="1014627"/>
            </a:xfrm>
          </p:grpSpPr>
          <p:sp>
            <p:nvSpPr>
              <p:cNvPr id="9" name="椭圆 37">
                <a:extLst>
                  <a:ext uri="{FF2B5EF4-FFF2-40B4-BE49-F238E27FC236}">
                    <a16:creationId xmlns:a16="http://schemas.microsoft.com/office/drawing/2014/main" id="{286A861D-BC52-4892-B9A3-56EC15882F6D}"/>
                  </a:ext>
                </a:extLst>
              </p:cNvPr>
              <p:cNvSpPr/>
              <p:nvPr/>
            </p:nvSpPr>
            <p:spPr>
              <a:xfrm>
                <a:off x="1026143" y="5133878"/>
                <a:ext cx="1194555" cy="1014627"/>
              </a:xfrm>
              <a:prstGeom prst="ellipse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椭圆 33">
                <a:extLst>
                  <a:ext uri="{FF2B5EF4-FFF2-40B4-BE49-F238E27FC236}">
                    <a16:creationId xmlns:a16="http://schemas.microsoft.com/office/drawing/2014/main" id="{638A807B-39F7-48D1-9E4C-712F39541DE3}"/>
                  </a:ext>
                </a:extLst>
              </p:cNvPr>
              <p:cNvSpPr/>
              <p:nvPr/>
            </p:nvSpPr>
            <p:spPr>
              <a:xfrm>
                <a:off x="1582341" y="5594789"/>
                <a:ext cx="102431" cy="86095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34">
                <a:extLst>
                  <a:ext uri="{FF2B5EF4-FFF2-40B4-BE49-F238E27FC236}">
                    <a16:creationId xmlns:a16="http://schemas.microsoft.com/office/drawing/2014/main" id="{73526CAD-3891-4121-AC2B-C2F229460169}"/>
                  </a:ext>
                </a:extLst>
              </p:cNvPr>
              <p:cNvSpPr/>
              <p:nvPr/>
            </p:nvSpPr>
            <p:spPr>
              <a:xfrm flipV="1">
                <a:off x="2797282" y="5631612"/>
                <a:ext cx="104206" cy="8892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35">
                    <a:extLst>
                      <a:ext uri="{FF2B5EF4-FFF2-40B4-BE49-F238E27FC236}">
                        <a16:creationId xmlns:a16="http://schemas.microsoft.com/office/drawing/2014/main" id="{5C5FD861-A699-42F8-86A8-8E5276F4BE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𝒔</m:t>
                          </m:r>
                        </m:oMath>
                      </m:oMathPara>
                    </a14:m>
                    <a:endParaRPr kumimoji="0" lang="zh-CN" alt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9" name="文本框 35">
                    <a:extLst>
                      <a:ext uri="{FF2B5EF4-FFF2-40B4-BE49-F238E27FC236}">
                        <a16:creationId xmlns:a16="http://schemas.microsoft.com/office/drawing/2014/main" id="{9FAB1782-31AA-4A8E-BAF3-9C62C4E55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36">
                    <a:extLst>
                      <a:ext uri="{FF2B5EF4-FFF2-40B4-BE49-F238E27FC236}">
                        <a16:creationId xmlns:a16="http://schemas.microsoft.com/office/drawing/2014/main" id="{35B3C4A4-1E6D-42D3-9AC2-18C3216DE6E8}"/>
                      </a:ext>
                    </a:extLst>
                  </p:cNvPr>
                  <p:cNvSpPr txBox="1"/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oMath>
                      </m:oMathPara>
                    </a14:m>
                    <a:endPara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30" name="文本框 36">
                    <a:extLst>
                      <a:ext uri="{FF2B5EF4-FFF2-40B4-BE49-F238E27FC236}">
                        <a16:creationId xmlns:a16="http://schemas.microsoft.com/office/drawing/2014/main" id="{30EB0D59-5528-4AF6-8DAE-E9452C71DC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53E8486-AC31-49C3-B5E1-2BAB129D28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2034" y="2788737"/>
            <a:ext cx="1015100" cy="527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F0F120-AEFD-4A50-8D87-33E96EE11644}"/>
                  </a:ext>
                </a:extLst>
              </p:cNvPr>
              <p:cNvSpPr/>
              <p:nvPr/>
            </p:nvSpPr>
            <p:spPr>
              <a:xfrm>
                <a:off x="3964868" y="3052399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 indent="-228600" eaLnBrk="1" fontAlgn="auto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990000">
                      <a:lumMod val="60000"/>
                      <a:lumOff val="40000"/>
                    </a:srgbClr>
                  </a:buClr>
                  <a:buSzPct val="75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  <a:cs typeface="Arial"/>
                      </a:rPr>
                      <m:t>𝐻𝑢𝑒𝑟𝑖𝑠𝑡𝑖𝑐</m:t>
                    </m:r>
                  </m:oMath>
                </a14:m>
                <a:endParaRPr 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/>
                  <a:cs typeface="Arial"/>
                </a:endParaRPr>
              </a:p>
              <a:p>
                <a:pPr marL="685800" lvl="2" indent="-228600" eaLnBrk="1" fontAlgn="auto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990000"/>
                  </a:buClr>
                  <a:buSzPct val="75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𝑇𝑜𝑜𝑤𝑜𝑛𝑔</m:t>
                        </m:r>
                      </m:e>
                    </m:d>
                    <m:r>
                      <a:rPr lang="en-US" sz="1800" b="0" i="0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𝑇𝑜𝑜𝑤𝑜𝑛𝑔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/>
                  <a:cs typeface="Arial"/>
                </a:endParaRPr>
              </a:p>
              <a:p>
                <a:pPr marL="685800" lvl="2" indent="-228600" eaLnBrk="1" fontAlgn="auto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990000"/>
                  </a:buClr>
                  <a:buSzPct val="75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𝑀𝑖𝑙𝑡𝑜𝑛</m:t>
                        </m:r>
                      </m:e>
                    </m:d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𝑀𝑖𝑙𝑡𝑜𝑛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/>
                  <a:cs typeface="Arial"/>
                </a:endParaRPr>
              </a:p>
              <a:p>
                <a:pPr marL="685800" lvl="2" indent="-228600" eaLnBrk="1" fontAlgn="auto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990000"/>
                  </a:buClr>
                  <a:buSzPct val="75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𝐹𝑜𝑟𝑡𝑖𝑡𝑢𝑑𝑒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𝑉𝑎𝑙𝑙𝑒𝑦</m:t>
                        </m:r>
                      </m:e>
                    </m:d>
                    <m:r>
                      <a:rPr lang="en-US" sz="1800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𝐹𝑉</m:t>
                    </m:r>
                    <m:r>
                      <a:rPr lang="en-US" sz="1800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/>
                  <a:cs typeface="Arial"/>
                </a:endParaRPr>
              </a:p>
              <a:p>
                <a:pPr marL="685800" lvl="2" indent="-228600" eaLnBrk="1" fontAlgn="auto" hangingPunct="1">
                  <a:spcBef>
                    <a:spcPts val="600"/>
                  </a:spcBef>
                  <a:spcAft>
                    <a:spcPts val="0"/>
                  </a:spcAft>
                  <a:buClr>
                    <a:srgbClr val="990000"/>
                  </a:buClr>
                  <a:buSzPct val="75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𝑁𝑒𝑤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𝐹𝑎𝑟𝑚</m:t>
                        </m:r>
                      </m:e>
                    </m:d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𝑁𝑒𝑤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𝐹𝑎𝑟𝑚</m:t>
                    </m:r>
                    <m:r>
                      <a:rPr lang="en-US" sz="1800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F0F120-AEFD-4A50-8D87-33E96EE11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68" y="3052399"/>
                <a:ext cx="4572000" cy="1815882"/>
              </a:xfrm>
              <a:prstGeom prst="rect">
                <a:avLst/>
              </a:prstGeom>
              <a:blipFill>
                <a:blip r:embed="rId15"/>
                <a:stretch>
                  <a:fillRect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0D456F-4ADD-4E07-B505-C3F269457265}"/>
              </a:ext>
            </a:extLst>
          </p:cNvPr>
          <p:cNvCxnSpPr/>
          <p:nvPr/>
        </p:nvCxnSpPr>
        <p:spPr>
          <a:xfrm flipV="1">
            <a:off x="611560" y="3573016"/>
            <a:ext cx="0" cy="122413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CBA33-616A-49AB-85C9-F6037D8D2321}"/>
              </a:ext>
            </a:extLst>
          </p:cNvPr>
          <p:cNvCxnSpPr>
            <a:cxnSpLocks/>
          </p:cNvCxnSpPr>
          <p:nvPr/>
        </p:nvCxnSpPr>
        <p:spPr>
          <a:xfrm>
            <a:off x="8676456" y="3501008"/>
            <a:ext cx="0" cy="122413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08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460"/>
    </mc:Choice>
    <mc:Fallback xmlns="">
      <p:transition advTm="9546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A*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8128903" cy="53832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Search Space</a:t>
                </a:r>
              </a:p>
              <a:p>
                <a:pPr lvl="1"/>
                <a:r>
                  <a:rPr lang="en-US" dirty="0"/>
                  <a:t>How to “drag” the search towards the destination</a:t>
                </a:r>
              </a:p>
              <a:p>
                <a:r>
                  <a:rPr lang="en-US" dirty="0"/>
                  <a:t>Heuristic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Estimate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𝑇𝑜𝑜𝑤𝑜𝑛𝑔</m:t>
                        </m:r>
                      </m:e>
                    </m:d>
                  </m:oMath>
                </a14:m>
                <a:r>
                  <a:rPr lang="en-US" i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mbria Math" panose="02040503050406030204" pitchFamily="18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𝑁𝑒𝑤</m:t>
                        </m:r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𝐹𝑎𝑟𝑚</m:t>
                        </m:r>
                      </m:e>
                    </m:d>
                  </m:oMath>
                </a14:m>
                <a:endParaRPr lang="en-US" i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𝑇𝑜𝑜𝑤𝑜𝑛𝑔</m:t>
                        </m:r>
                      </m:e>
                    </m:d>
                    <m:r>
                      <a:rPr lang="en-US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𝑇𝑜𝑜𝑤𝑜𝑛𝑔</m:t>
                    </m:r>
                    <m:r>
                      <a:rPr lang="en-US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prstClr val="black">
                        <a:lumMod val="95000"/>
                        <a:lumOff val="5000"/>
                      </a:prstClr>
                    </a:solidFill>
                  </a:rPr>
                  <a:t> &lt;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𝑐𝑖𝑡𝑦</m:t>
                        </m:r>
                        <m:r>
                          <a:rPr lang="en-US" i="1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𝑁𝑒𝑤</m:t>
                        </m:r>
                        <m:r>
                          <a:rPr lang="en-US" b="0" i="1" smtClean="0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prstClr val="black">
                                <a:lumMod val="95000"/>
                                <a:lumOff val="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𝐹𝑎𝑟𝑚</m:t>
                        </m:r>
                      </m:e>
                    </m:d>
                    <m:r>
                      <a:rPr lang="en-US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𝑁𝑒𝑤</m:t>
                    </m:r>
                    <m:r>
                      <a:rPr lang="en-US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𝐹𝑎𝑟𝑚</m:t>
                    </m:r>
                    <m:r>
                      <a:rPr lang="en-US" i="1"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We should 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earlier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even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128903" cy="5383212"/>
              </a:xfrm>
              <a:blipFill>
                <a:blip r:embed="rId5"/>
                <a:stretch>
                  <a:fillRect l="-525" t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92073-8106-4A67-924F-C0162A0A9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034" y="867280"/>
            <a:ext cx="1137003" cy="9510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5C2356-4259-4ABA-A30C-C94C34CCD346}"/>
              </a:ext>
            </a:extLst>
          </p:cNvPr>
          <p:cNvGrpSpPr/>
          <p:nvPr/>
        </p:nvGrpSpPr>
        <p:grpSpPr>
          <a:xfrm>
            <a:off x="6912034" y="1983292"/>
            <a:ext cx="1084953" cy="563257"/>
            <a:chOff x="-1557741" y="4095126"/>
            <a:chExt cx="1084953" cy="563257"/>
          </a:xfrm>
        </p:grpSpPr>
        <p:sp>
          <p:nvSpPr>
            <p:cNvPr id="7" name="椭圆 37">
              <a:extLst>
                <a:ext uri="{FF2B5EF4-FFF2-40B4-BE49-F238E27FC236}">
                  <a16:creationId xmlns:a16="http://schemas.microsoft.com/office/drawing/2014/main" id="{99876926-632F-462E-AD86-88C89D25E2D9}"/>
                </a:ext>
              </a:extLst>
            </p:cNvPr>
            <p:cNvSpPr/>
            <p:nvPr/>
          </p:nvSpPr>
          <p:spPr>
            <a:xfrm>
              <a:off x="-1008428" y="4119589"/>
              <a:ext cx="535640" cy="538794"/>
            </a:xfrm>
            <a:prstGeom prst="ellipse">
              <a:avLst/>
            </a:prstGeom>
            <a:solidFill>
              <a:srgbClr val="EFADAD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" name="组合 3">
              <a:extLst>
                <a:ext uri="{FF2B5EF4-FFF2-40B4-BE49-F238E27FC236}">
                  <a16:creationId xmlns:a16="http://schemas.microsoft.com/office/drawing/2014/main" id="{17084720-3833-4968-8DAB-134778ECC687}"/>
                </a:ext>
              </a:extLst>
            </p:cNvPr>
            <p:cNvGrpSpPr/>
            <p:nvPr/>
          </p:nvGrpSpPr>
          <p:grpSpPr>
            <a:xfrm>
              <a:off x="-1557741" y="4095126"/>
              <a:ext cx="1013815" cy="538794"/>
              <a:chOff x="1026143" y="5133878"/>
              <a:chExt cx="2260955" cy="1014627"/>
            </a:xfrm>
          </p:grpSpPr>
          <p:sp>
            <p:nvSpPr>
              <p:cNvPr id="9" name="椭圆 37">
                <a:extLst>
                  <a:ext uri="{FF2B5EF4-FFF2-40B4-BE49-F238E27FC236}">
                    <a16:creationId xmlns:a16="http://schemas.microsoft.com/office/drawing/2014/main" id="{286A861D-BC52-4892-B9A3-56EC15882F6D}"/>
                  </a:ext>
                </a:extLst>
              </p:cNvPr>
              <p:cNvSpPr/>
              <p:nvPr/>
            </p:nvSpPr>
            <p:spPr>
              <a:xfrm>
                <a:off x="1026143" y="5133878"/>
                <a:ext cx="1194555" cy="1014627"/>
              </a:xfrm>
              <a:prstGeom prst="ellipse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椭圆 33">
                <a:extLst>
                  <a:ext uri="{FF2B5EF4-FFF2-40B4-BE49-F238E27FC236}">
                    <a16:creationId xmlns:a16="http://schemas.microsoft.com/office/drawing/2014/main" id="{638A807B-39F7-48D1-9E4C-712F39541DE3}"/>
                  </a:ext>
                </a:extLst>
              </p:cNvPr>
              <p:cNvSpPr/>
              <p:nvPr/>
            </p:nvSpPr>
            <p:spPr>
              <a:xfrm>
                <a:off x="1582341" y="5594789"/>
                <a:ext cx="102431" cy="86095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34">
                <a:extLst>
                  <a:ext uri="{FF2B5EF4-FFF2-40B4-BE49-F238E27FC236}">
                    <a16:creationId xmlns:a16="http://schemas.microsoft.com/office/drawing/2014/main" id="{73526CAD-3891-4121-AC2B-C2F229460169}"/>
                  </a:ext>
                </a:extLst>
              </p:cNvPr>
              <p:cNvSpPr/>
              <p:nvPr/>
            </p:nvSpPr>
            <p:spPr>
              <a:xfrm flipV="1">
                <a:off x="2797282" y="5631612"/>
                <a:ext cx="104206" cy="8892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35">
                    <a:extLst>
                      <a:ext uri="{FF2B5EF4-FFF2-40B4-BE49-F238E27FC236}">
                        <a16:creationId xmlns:a16="http://schemas.microsoft.com/office/drawing/2014/main" id="{5C5FD861-A699-42F8-86A8-8E5276F4BE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𝒔</m:t>
                          </m:r>
                        </m:oMath>
                      </m:oMathPara>
                    </a14:m>
                    <a:endParaRPr kumimoji="0" lang="zh-CN" alt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9" name="文本框 35">
                    <a:extLst>
                      <a:ext uri="{FF2B5EF4-FFF2-40B4-BE49-F238E27FC236}">
                        <a16:creationId xmlns:a16="http://schemas.microsoft.com/office/drawing/2014/main" id="{9FAB1782-31AA-4A8E-BAF3-9C62C4E55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36">
                    <a:extLst>
                      <a:ext uri="{FF2B5EF4-FFF2-40B4-BE49-F238E27FC236}">
                        <a16:creationId xmlns:a16="http://schemas.microsoft.com/office/drawing/2014/main" id="{35B3C4A4-1E6D-42D3-9AC2-18C3216DE6E8}"/>
                      </a:ext>
                    </a:extLst>
                  </p:cNvPr>
                  <p:cNvSpPr txBox="1"/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oMath>
                      </m:oMathPara>
                    </a14:m>
                    <a:endPara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30" name="文本框 36">
                    <a:extLst>
                      <a:ext uri="{FF2B5EF4-FFF2-40B4-BE49-F238E27FC236}">
                        <a16:creationId xmlns:a16="http://schemas.microsoft.com/office/drawing/2014/main" id="{30EB0D59-5528-4AF6-8DAE-E9452C71DC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53E8486-AC31-49C3-B5E1-2BAB129D28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2034" y="2788737"/>
            <a:ext cx="1015100" cy="52732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3C6CFCB-2072-4100-B31B-BF4539FA0BA6}"/>
              </a:ext>
            </a:extLst>
          </p:cNvPr>
          <p:cNvGrpSpPr/>
          <p:nvPr/>
        </p:nvGrpSpPr>
        <p:grpSpPr>
          <a:xfrm>
            <a:off x="6450424" y="4750615"/>
            <a:ext cx="2799679" cy="1623970"/>
            <a:chOff x="6350586" y="4004649"/>
            <a:chExt cx="2799679" cy="16239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A13DCC0-A979-4B73-B1A9-28B9CD30D765}"/>
                </a:ext>
              </a:extLst>
            </p:cNvPr>
            <p:cNvGrpSpPr/>
            <p:nvPr/>
          </p:nvGrpSpPr>
          <p:grpSpPr>
            <a:xfrm>
              <a:off x="6802530" y="4004649"/>
              <a:ext cx="2347735" cy="1623970"/>
              <a:chOff x="6796265" y="3030921"/>
              <a:chExt cx="2347735" cy="162397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BB8E31-B53D-453B-AA98-394D2D932276}"/>
                  </a:ext>
                </a:extLst>
              </p:cNvPr>
              <p:cNvGrpSpPr/>
              <p:nvPr/>
            </p:nvGrpSpPr>
            <p:grpSpPr>
              <a:xfrm>
                <a:off x="6796265" y="3030921"/>
                <a:ext cx="2347735" cy="1623970"/>
                <a:chOff x="4118684" y="1322745"/>
                <a:chExt cx="2347735" cy="162397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30C47E3-AB10-4623-900D-B2416A27FE75}"/>
                    </a:ext>
                  </a:extLst>
                </p:cNvPr>
                <p:cNvSpPr/>
                <p:nvPr/>
              </p:nvSpPr>
              <p:spPr>
                <a:xfrm>
                  <a:off x="5427066" y="1668656"/>
                  <a:ext cx="99628" cy="99628"/>
                </a:xfrm>
                <a:prstGeom prst="ellipse">
                  <a:avLst/>
                </a:prstGeom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2C41AA98-6046-4C57-A12D-143955795DA5}"/>
                    </a:ext>
                  </a:extLst>
                </p:cNvPr>
                <p:cNvSpPr/>
                <p:nvPr/>
              </p:nvSpPr>
              <p:spPr>
                <a:xfrm>
                  <a:off x="4391440" y="2103505"/>
                  <a:ext cx="99628" cy="99628"/>
                </a:xfrm>
                <a:prstGeom prst="ellipse">
                  <a:avLst/>
                </a:prstGeom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BEF4F10-E82E-4027-A476-7ACF9B5D0A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18684" y="1868764"/>
                      <a:ext cx="35452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BEF4F10-E82E-4027-A476-7ACF9B5D0A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8684" y="1868764"/>
                      <a:ext cx="354520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48DD722B-B911-44D4-A47E-D9D4F4256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15670" y="1322745"/>
                      <a:ext cx="3812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48DD722B-B911-44D4-A47E-D9D4F4256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15670" y="1322745"/>
                      <a:ext cx="381258" cy="36933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Connector: Curved 21">
                  <a:extLst>
                    <a:ext uri="{FF2B5EF4-FFF2-40B4-BE49-F238E27FC236}">
                      <a16:creationId xmlns:a16="http://schemas.microsoft.com/office/drawing/2014/main" id="{30B6605A-1434-4897-8541-C7FAB3BFAD8B}"/>
                    </a:ext>
                  </a:extLst>
                </p:cNvPr>
                <p:cNvCxnSpPr>
                  <a:cxnSpLocks/>
                  <a:stCxn id="19" idx="7"/>
                  <a:endCxn id="18" idx="3"/>
                </p:cNvCxnSpPr>
                <p:nvPr/>
              </p:nvCxnSpPr>
              <p:spPr>
                <a:xfrm rot="5400000" flipH="1" flipV="1">
                  <a:off x="4776867" y="1453306"/>
                  <a:ext cx="364401" cy="96517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01583FB-69C5-4505-9691-0CD0152396DD}"/>
                    </a:ext>
                  </a:extLst>
                </p:cNvPr>
                <p:cNvSpPr/>
                <p:nvPr/>
              </p:nvSpPr>
              <p:spPr>
                <a:xfrm>
                  <a:off x="6089854" y="1935387"/>
                  <a:ext cx="99628" cy="99628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834E3EC-F0CD-448D-BAA4-349539A9223A}"/>
                    </a:ext>
                  </a:extLst>
                </p:cNvPr>
                <p:cNvSpPr/>
                <p:nvPr/>
              </p:nvSpPr>
              <p:spPr>
                <a:xfrm>
                  <a:off x="4295072" y="2637611"/>
                  <a:ext cx="99628" cy="99628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2B17A96B-723A-4DB1-8C0A-90DE45B67C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36170" y="2577383"/>
                      <a:ext cx="37414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2B17A96B-723A-4DB1-8C0A-90DE45B67C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36170" y="2577383"/>
                      <a:ext cx="374141" cy="3693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6D6126E2-1ED1-46A5-B574-F58CC10F77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27032" y="1800535"/>
                      <a:ext cx="3393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0B41949C-9568-424B-A328-021F31698E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27032" y="1800535"/>
                      <a:ext cx="339387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F0FA1CCD-3234-48F2-B564-5D7BD3498A0A}"/>
                    </a:ext>
                  </a:extLst>
                </p:cNvPr>
                <p:cNvCxnSpPr>
                  <a:cxnSpLocks/>
                  <a:stCxn id="24" idx="6"/>
                  <a:endCxn id="26" idx="1"/>
                </p:cNvCxnSpPr>
                <p:nvPr/>
              </p:nvCxnSpPr>
              <p:spPr>
                <a:xfrm flipV="1">
                  <a:off x="4394700" y="1985201"/>
                  <a:ext cx="1732332" cy="7022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38B6AED1-CEBC-4BB3-BB2C-0282EFC532DA}"/>
                    </a:ext>
                  </a:extLst>
                </p:cNvPr>
                <p:cNvCxnSpPr>
                  <a:cxnSpLocks/>
                  <a:stCxn id="18" idx="5"/>
                  <a:endCxn id="23" idx="3"/>
                </p:cNvCxnSpPr>
                <p:nvPr/>
              </p:nvCxnSpPr>
              <p:spPr>
                <a:xfrm>
                  <a:off x="5512104" y="1753694"/>
                  <a:ext cx="592340" cy="266731"/>
                </a:xfrm>
                <a:prstGeom prst="straightConnector1">
                  <a:avLst/>
                </a:prstGeom>
                <a:ln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74FFDA3-09AC-4156-9D5B-E98A266F26B7}"/>
                  </a:ext>
                </a:extLst>
              </p:cNvPr>
              <p:cNvCxnSpPr>
                <a:cxnSpLocks/>
                <a:stCxn id="19" idx="4"/>
                <a:endCxn id="24" idx="7"/>
              </p:cNvCxnSpPr>
              <p:nvPr/>
            </p:nvCxnSpPr>
            <p:spPr>
              <a:xfrm rot="5400000">
                <a:off x="6863729" y="4105271"/>
                <a:ext cx="449068" cy="6114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A471B85-738B-4748-84CC-4BBCBA259C03}"/>
                    </a:ext>
                  </a:extLst>
                </p:cNvPr>
                <p:cNvSpPr/>
                <p:nvPr/>
              </p:nvSpPr>
              <p:spPr>
                <a:xfrm>
                  <a:off x="8218598" y="4198845"/>
                  <a:ext cx="65473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A471B85-738B-4748-84CC-4BBCBA259C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598" y="4198845"/>
                  <a:ext cx="654730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AE71A04-C1B6-403A-94D4-81F6EE7F9F50}"/>
                    </a:ext>
                  </a:extLst>
                </p:cNvPr>
                <p:cNvSpPr/>
                <p:nvPr/>
              </p:nvSpPr>
              <p:spPr>
                <a:xfrm>
                  <a:off x="7676788" y="5001312"/>
                  <a:ext cx="65075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AE71A04-C1B6-403A-94D4-81F6EE7F9F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6788" y="5001312"/>
                  <a:ext cx="650755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883801F-9495-4F70-930E-E079B2843951}"/>
                    </a:ext>
                  </a:extLst>
                </p:cNvPr>
                <p:cNvSpPr/>
                <p:nvPr/>
              </p:nvSpPr>
              <p:spPr>
                <a:xfrm>
                  <a:off x="6914976" y="4274672"/>
                  <a:ext cx="8283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883801F-9495-4F70-930E-E079B2843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976" y="4274672"/>
                  <a:ext cx="828304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E4D3D92-4959-4188-AD66-6DE5E98512D5}"/>
                    </a:ext>
                  </a:extLst>
                </p:cNvPr>
                <p:cNvSpPr/>
                <p:nvPr/>
              </p:nvSpPr>
              <p:spPr>
                <a:xfrm>
                  <a:off x="6350586" y="4941672"/>
                  <a:ext cx="82432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E4D3D92-4959-4188-AD66-6DE5E9851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586" y="4941672"/>
                  <a:ext cx="824328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036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591"/>
    </mc:Choice>
    <mc:Fallback xmlns="">
      <p:transition advTm="5259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A*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8128903" cy="53832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Search Space</a:t>
                </a:r>
              </a:p>
              <a:p>
                <a:pPr lvl="1"/>
                <a:r>
                  <a:rPr lang="en-US" dirty="0"/>
                  <a:t>How to “drag” the search towards the destination</a:t>
                </a:r>
              </a:p>
              <a:p>
                <a:r>
                  <a:rPr lang="en-US" dirty="0"/>
                  <a:t>Heuristic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Estimate distance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Estimation </a:t>
                </a:r>
                <a:r>
                  <a:rPr lang="en-US" altLang="zh-CN" dirty="0"/>
                  <a:t>in road network</a:t>
                </a:r>
              </a:p>
              <a:p>
                <a:pPr lvl="2"/>
                <a:r>
                  <a:rPr lang="en-US" dirty="0"/>
                  <a:t>Euclidean Distance</a:t>
                </a:r>
              </a:p>
              <a:p>
                <a:pPr lvl="3"/>
                <a:r>
                  <a:rPr lang="en-US" dirty="0"/>
                  <a:t>Convert the longitude/latitude to distance</a:t>
                </a:r>
              </a:p>
              <a:p>
                <a:pPr lvl="3"/>
                <a:r>
                  <a:rPr lang="en-US" dirty="0"/>
                  <a:t>Shortest straight line distance between 2 vertices</a:t>
                </a:r>
              </a:p>
              <a:p>
                <a:pPr lvl="3"/>
                <a:r>
                  <a:rPr lang="en-US" dirty="0"/>
                  <a:t>Always not longer than the roads/paths</a:t>
                </a:r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128903" cy="5383212"/>
              </a:xfrm>
              <a:blipFill>
                <a:blip r:embed="rId5"/>
                <a:stretch>
                  <a:fillRect l="-525" t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92073-8106-4A67-924F-C0162A0A9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034" y="867280"/>
            <a:ext cx="1137003" cy="9510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5C2356-4259-4ABA-A30C-C94C34CCD346}"/>
              </a:ext>
            </a:extLst>
          </p:cNvPr>
          <p:cNvGrpSpPr/>
          <p:nvPr/>
        </p:nvGrpSpPr>
        <p:grpSpPr>
          <a:xfrm>
            <a:off x="6912034" y="1983292"/>
            <a:ext cx="1084953" cy="563257"/>
            <a:chOff x="-1557741" y="4095126"/>
            <a:chExt cx="1084953" cy="563257"/>
          </a:xfrm>
        </p:grpSpPr>
        <p:sp>
          <p:nvSpPr>
            <p:cNvPr id="7" name="椭圆 37">
              <a:extLst>
                <a:ext uri="{FF2B5EF4-FFF2-40B4-BE49-F238E27FC236}">
                  <a16:creationId xmlns:a16="http://schemas.microsoft.com/office/drawing/2014/main" id="{99876926-632F-462E-AD86-88C89D25E2D9}"/>
                </a:ext>
              </a:extLst>
            </p:cNvPr>
            <p:cNvSpPr/>
            <p:nvPr/>
          </p:nvSpPr>
          <p:spPr>
            <a:xfrm>
              <a:off x="-1008428" y="4119589"/>
              <a:ext cx="535640" cy="538794"/>
            </a:xfrm>
            <a:prstGeom prst="ellipse">
              <a:avLst/>
            </a:prstGeom>
            <a:solidFill>
              <a:srgbClr val="EFADAD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" name="组合 3">
              <a:extLst>
                <a:ext uri="{FF2B5EF4-FFF2-40B4-BE49-F238E27FC236}">
                  <a16:creationId xmlns:a16="http://schemas.microsoft.com/office/drawing/2014/main" id="{17084720-3833-4968-8DAB-134778ECC687}"/>
                </a:ext>
              </a:extLst>
            </p:cNvPr>
            <p:cNvGrpSpPr/>
            <p:nvPr/>
          </p:nvGrpSpPr>
          <p:grpSpPr>
            <a:xfrm>
              <a:off x="-1557741" y="4095126"/>
              <a:ext cx="1013815" cy="538794"/>
              <a:chOff x="1026143" y="5133878"/>
              <a:chExt cx="2260955" cy="1014627"/>
            </a:xfrm>
          </p:grpSpPr>
          <p:sp>
            <p:nvSpPr>
              <p:cNvPr id="9" name="椭圆 37">
                <a:extLst>
                  <a:ext uri="{FF2B5EF4-FFF2-40B4-BE49-F238E27FC236}">
                    <a16:creationId xmlns:a16="http://schemas.microsoft.com/office/drawing/2014/main" id="{286A861D-BC52-4892-B9A3-56EC15882F6D}"/>
                  </a:ext>
                </a:extLst>
              </p:cNvPr>
              <p:cNvSpPr/>
              <p:nvPr/>
            </p:nvSpPr>
            <p:spPr>
              <a:xfrm>
                <a:off x="1026143" y="5133878"/>
                <a:ext cx="1194555" cy="1014627"/>
              </a:xfrm>
              <a:prstGeom prst="ellipse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椭圆 33">
                <a:extLst>
                  <a:ext uri="{FF2B5EF4-FFF2-40B4-BE49-F238E27FC236}">
                    <a16:creationId xmlns:a16="http://schemas.microsoft.com/office/drawing/2014/main" id="{638A807B-39F7-48D1-9E4C-712F39541DE3}"/>
                  </a:ext>
                </a:extLst>
              </p:cNvPr>
              <p:cNvSpPr/>
              <p:nvPr/>
            </p:nvSpPr>
            <p:spPr>
              <a:xfrm>
                <a:off x="1582341" y="5594789"/>
                <a:ext cx="102431" cy="86095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34">
                <a:extLst>
                  <a:ext uri="{FF2B5EF4-FFF2-40B4-BE49-F238E27FC236}">
                    <a16:creationId xmlns:a16="http://schemas.microsoft.com/office/drawing/2014/main" id="{73526CAD-3891-4121-AC2B-C2F229460169}"/>
                  </a:ext>
                </a:extLst>
              </p:cNvPr>
              <p:cNvSpPr/>
              <p:nvPr/>
            </p:nvSpPr>
            <p:spPr>
              <a:xfrm flipV="1">
                <a:off x="2797282" y="5631612"/>
                <a:ext cx="104206" cy="8892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35">
                    <a:extLst>
                      <a:ext uri="{FF2B5EF4-FFF2-40B4-BE49-F238E27FC236}">
                        <a16:creationId xmlns:a16="http://schemas.microsoft.com/office/drawing/2014/main" id="{5C5FD861-A699-42F8-86A8-8E5276F4BE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𝒔</m:t>
                          </m:r>
                        </m:oMath>
                      </m:oMathPara>
                    </a14:m>
                    <a:endParaRPr kumimoji="0" lang="zh-CN" alt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9" name="文本框 35">
                    <a:extLst>
                      <a:ext uri="{FF2B5EF4-FFF2-40B4-BE49-F238E27FC236}">
                        <a16:creationId xmlns:a16="http://schemas.microsoft.com/office/drawing/2014/main" id="{9FAB1782-31AA-4A8E-BAF3-9C62C4E55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36">
                    <a:extLst>
                      <a:ext uri="{FF2B5EF4-FFF2-40B4-BE49-F238E27FC236}">
                        <a16:creationId xmlns:a16="http://schemas.microsoft.com/office/drawing/2014/main" id="{35B3C4A4-1E6D-42D3-9AC2-18C3216DE6E8}"/>
                      </a:ext>
                    </a:extLst>
                  </p:cNvPr>
                  <p:cNvSpPr txBox="1"/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oMath>
                      </m:oMathPara>
                    </a14:m>
                    <a:endPara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30" name="文本框 36">
                    <a:extLst>
                      <a:ext uri="{FF2B5EF4-FFF2-40B4-BE49-F238E27FC236}">
                        <a16:creationId xmlns:a16="http://schemas.microsoft.com/office/drawing/2014/main" id="{30EB0D59-5528-4AF6-8DAE-E9452C71DC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53E8486-AC31-49C3-B5E1-2BAB129D28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2034" y="2788737"/>
            <a:ext cx="1015100" cy="5273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CCF11C-390F-43B0-9835-5F2B73EC20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1710" y="4755440"/>
            <a:ext cx="2699792" cy="186032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050398-4C9A-4594-AC33-F4542B98F8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278" y="4963204"/>
            <a:ext cx="3600400" cy="17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835"/>
    </mc:Choice>
    <mc:Fallback xmlns="">
      <p:transition advTm="21835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A*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Dijkstra’s-like Search</a:t>
                </a:r>
              </a:p>
              <a:p>
                <a:pPr lvl="1"/>
                <a:r>
                  <a:rPr lang="en-US" dirty="0"/>
                  <a:t>Different key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as key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top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’s  neighbor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Update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Distance information is also preserved</a:t>
                </a:r>
              </a:p>
              <a:p>
                <a:pPr lvl="1"/>
                <a:r>
                  <a:rPr lang="en-US" dirty="0"/>
                  <a:t>Terminate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the top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6A1C7A-0A96-4383-B48D-DAAFBB971B9F}"/>
              </a:ext>
            </a:extLst>
          </p:cNvPr>
          <p:cNvGrpSpPr/>
          <p:nvPr/>
        </p:nvGrpSpPr>
        <p:grpSpPr>
          <a:xfrm>
            <a:off x="6180862" y="2584566"/>
            <a:ext cx="2367049" cy="1187334"/>
            <a:chOff x="6776951" y="2932254"/>
            <a:chExt cx="2367049" cy="11873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585C15-B3D2-4B2F-B030-F64CE5FE2ADC}"/>
                </a:ext>
              </a:extLst>
            </p:cNvPr>
            <p:cNvGrpSpPr/>
            <p:nvPr/>
          </p:nvGrpSpPr>
          <p:grpSpPr>
            <a:xfrm>
              <a:off x="6776951" y="2932254"/>
              <a:ext cx="2367049" cy="1187334"/>
              <a:chOff x="4099370" y="1224078"/>
              <a:chExt cx="2367049" cy="118733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A6DD6C3-6F3D-4643-B59A-0D44FDE66B50}"/>
                  </a:ext>
                </a:extLst>
              </p:cNvPr>
              <p:cNvSpPr/>
              <p:nvPr/>
            </p:nvSpPr>
            <p:spPr>
              <a:xfrm>
                <a:off x="5148064" y="1601180"/>
                <a:ext cx="99628" cy="99628"/>
              </a:xfrm>
              <a:prstGeom prst="ellips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D8AE48A-3D80-4B12-B22B-48EE4438B199}"/>
                  </a:ext>
                </a:extLst>
              </p:cNvPr>
              <p:cNvSpPr/>
              <p:nvPr/>
            </p:nvSpPr>
            <p:spPr>
              <a:xfrm>
                <a:off x="4427984" y="2204864"/>
                <a:ext cx="99628" cy="99628"/>
              </a:xfrm>
              <a:prstGeom prst="ellips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2FE8BE-9367-40B6-A29C-37006EF27456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370" y="2042080"/>
                    <a:ext cx="3545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B684BE5-6C8A-4D88-BD5A-92EEC08E31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9370" y="2042080"/>
                    <a:ext cx="35452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B16BA8E-3306-4D98-B14A-10ED97657EC0}"/>
                      </a:ext>
                    </a:extLst>
                  </p:cNvPr>
                  <p:cNvSpPr txBox="1"/>
                  <p:nvPr/>
                </p:nvSpPr>
                <p:spPr>
                  <a:xfrm>
                    <a:off x="4867026" y="1263624"/>
                    <a:ext cx="3812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B16BA8E-3306-4D98-B14A-10ED97657E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7026" y="1263624"/>
                    <a:ext cx="3812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Connector: Curved 30">
                <a:extLst>
                  <a:ext uri="{FF2B5EF4-FFF2-40B4-BE49-F238E27FC236}">
                    <a16:creationId xmlns:a16="http://schemas.microsoft.com/office/drawing/2014/main" id="{915B4752-08D5-4E0C-95AF-8B4740EBC1B6}"/>
                  </a:ext>
                </a:extLst>
              </p:cNvPr>
              <p:cNvCxnSpPr>
                <a:cxnSpLocks/>
                <a:stCxn id="28" idx="7"/>
                <a:endCxn id="27" idx="3"/>
              </p:cNvCxnSpPr>
              <p:nvPr/>
            </p:nvCxnSpPr>
            <p:spPr>
              <a:xfrm rot="5400000" flipH="1" flipV="1">
                <a:off x="4571220" y="1628020"/>
                <a:ext cx="533236" cy="64963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5491B2E-67D4-4048-8FE2-9C87D40850CF}"/>
                  </a:ext>
                </a:extLst>
              </p:cNvPr>
              <p:cNvSpPr/>
              <p:nvPr/>
            </p:nvSpPr>
            <p:spPr>
              <a:xfrm>
                <a:off x="6089854" y="1935387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064D690-EC9B-492B-9AF5-8540D89C9FDD}"/>
                  </a:ext>
                </a:extLst>
              </p:cNvPr>
              <p:cNvSpPr/>
              <p:nvPr/>
            </p:nvSpPr>
            <p:spPr>
              <a:xfrm>
                <a:off x="5821800" y="1542347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DC07681-C3A8-4AEA-AC81-025F6AA6BBBE}"/>
                      </a:ext>
                    </a:extLst>
                  </p:cNvPr>
                  <p:cNvSpPr txBox="1"/>
                  <p:nvPr/>
                </p:nvSpPr>
                <p:spPr>
                  <a:xfrm>
                    <a:off x="5917373" y="1224078"/>
                    <a:ext cx="3741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DC07681-C3A8-4AEA-AC81-025F6AA6BB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373" y="1224078"/>
                    <a:ext cx="37414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E4DFD2E-809F-4786-AA2A-E80DCC2FDC61}"/>
                      </a:ext>
                    </a:extLst>
                  </p:cNvPr>
                  <p:cNvSpPr txBox="1"/>
                  <p:nvPr/>
                </p:nvSpPr>
                <p:spPr>
                  <a:xfrm>
                    <a:off x="6127032" y="1800535"/>
                    <a:ext cx="33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B41949C-9568-424B-A328-021F31698E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7032" y="1800535"/>
                    <a:ext cx="33938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451992C-8B03-46ED-AC4F-F1C1D0FEDF76}"/>
                  </a:ext>
                </a:extLst>
              </p:cNvPr>
              <p:cNvCxnSpPr>
                <a:cxnSpLocks/>
                <a:stCxn id="33" idx="5"/>
                <a:endCxn id="32" idx="2"/>
              </p:cNvCxnSpPr>
              <p:nvPr/>
            </p:nvCxnSpPr>
            <p:spPr>
              <a:xfrm>
                <a:off x="5906838" y="1627385"/>
                <a:ext cx="183016" cy="357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F844B9A-1282-43CE-9448-49EFD5CA0035}"/>
                  </a:ext>
                </a:extLst>
              </p:cNvPr>
              <p:cNvCxnSpPr>
                <a:cxnSpLocks/>
                <a:stCxn id="27" idx="6"/>
                <a:endCxn id="32" idx="3"/>
              </p:cNvCxnSpPr>
              <p:nvPr/>
            </p:nvCxnSpPr>
            <p:spPr>
              <a:xfrm>
                <a:off x="5247692" y="1650994"/>
                <a:ext cx="856752" cy="369431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1F2B46-4CE9-4EA2-BB2E-B0981C22580D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 flipV="1">
              <a:off x="7925273" y="3300337"/>
              <a:ext cx="574108" cy="58833"/>
            </a:xfrm>
            <a:prstGeom prst="straightConnector1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7AF09A-199B-4988-B881-F6FACCB5A0A8}"/>
                  </a:ext>
                </a:extLst>
              </p:cNvPr>
              <p:cNvSpPr/>
              <p:nvPr/>
            </p:nvSpPr>
            <p:spPr>
              <a:xfrm>
                <a:off x="7279018" y="3218120"/>
                <a:ext cx="65473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7AF09A-199B-4988-B881-F6FACCB5A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018" y="3218120"/>
                <a:ext cx="65473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1A1E1BB-4D63-4915-8DF2-3D78E330A7D2}"/>
                  </a:ext>
                </a:extLst>
              </p:cNvPr>
              <p:cNvSpPr/>
              <p:nvPr/>
            </p:nvSpPr>
            <p:spPr>
              <a:xfrm>
                <a:off x="6358122" y="2971645"/>
                <a:ext cx="8283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1A1E1BB-4D63-4915-8DF2-3D78E330A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122" y="2971645"/>
                <a:ext cx="828304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E8824E-0209-416B-BF03-2AEEDC218B66}"/>
                  </a:ext>
                </a:extLst>
              </p:cNvPr>
              <p:cNvSpPr/>
              <p:nvPr/>
            </p:nvSpPr>
            <p:spPr>
              <a:xfrm>
                <a:off x="7964261" y="2873532"/>
                <a:ext cx="6507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E8824E-0209-416B-BF03-2AEEDC218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61" y="2873532"/>
                <a:ext cx="650755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9193343-CC26-425A-B2DA-D691B1A85F85}"/>
                  </a:ext>
                </a:extLst>
              </p:cNvPr>
              <p:cNvSpPr/>
              <p:nvPr/>
            </p:nvSpPr>
            <p:spPr>
              <a:xfrm>
                <a:off x="7287648" y="2608612"/>
                <a:ext cx="8808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9193343-CC26-425A-B2DA-D691B1A85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48" y="2608612"/>
                <a:ext cx="88088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21036123-8513-4B7C-B03E-730F11F845C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59377531"/>
                  </p:ext>
                </p:extLst>
              </p:nvPr>
            </p:nvGraphicFramePr>
            <p:xfrm>
              <a:off x="5725873" y="4027053"/>
              <a:ext cx="1487090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5539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33135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dirty="0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Content Placeholder 5">
                <a:extLst>
                  <a:ext uri="{FF2B5EF4-FFF2-40B4-BE49-F238E27FC236}">
                    <a16:creationId xmlns:a16="http://schemas.microsoft.com/office/drawing/2014/main" id="{21036123-8513-4B7C-B03E-730F11F845C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59377531"/>
                  </p:ext>
                </p:extLst>
              </p:nvPr>
            </p:nvGraphicFramePr>
            <p:xfrm>
              <a:off x="5725873" y="4027053"/>
              <a:ext cx="1487090" cy="2688301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5539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33135">
                      <a:extLst>
                        <a:ext uri="{9D8B030D-6E8A-4147-A177-3AD203B41FA5}">
                          <a16:colId xmlns:a16="http://schemas.microsoft.com/office/drawing/2014/main" val="385160738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99" t="-1587" r="-171429" b="-6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9740" t="-1587" r="-1299" b="-6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57288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99" t="-101587" r="-171429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9740" t="-101587" r="-1299" b="-5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99" t="-201587" r="-17142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9740" t="-201587" r="-1299" b="-4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99" t="-296875" r="-171429" b="-3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9740" t="-296875" r="-1299" b="-3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99" t="-403175" r="-171429" b="-2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9740" t="-403175" r="-1299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099" t="-503175" r="-171429" b="-1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59740" t="-503175" r="-1299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3"/>
                          <a:stretch>
                            <a:fillRect l="-1099" t="-603175" r="-171429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3"/>
                          <a:stretch>
                            <a:fillRect l="-59740" t="-603175" r="-1299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Content Placeholder 5">
                <a:extLst>
                  <a:ext uri="{FF2B5EF4-FFF2-40B4-BE49-F238E27FC236}">
                    <a16:creationId xmlns:a16="http://schemas.microsoft.com/office/drawing/2014/main" id="{B70F29AB-A7D8-46E4-9C74-C1227EC315C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527256"/>
                  </p:ext>
                </p:extLst>
              </p:nvPr>
            </p:nvGraphicFramePr>
            <p:xfrm>
              <a:off x="7818743" y="4031836"/>
              <a:ext cx="1053274" cy="15361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32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52777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223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Content Placeholder 5">
                <a:extLst>
                  <a:ext uri="{FF2B5EF4-FFF2-40B4-BE49-F238E27FC236}">
                    <a16:creationId xmlns:a16="http://schemas.microsoft.com/office/drawing/2014/main" id="{B70F29AB-A7D8-46E4-9C74-C1227EC315C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527256"/>
                  </p:ext>
                </p:extLst>
              </p:nvPr>
            </p:nvGraphicFramePr>
            <p:xfrm>
              <a:off x="7818743" y="4031836"/>
              <a:ext cx="1053274" cy="15361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32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575" t="-1587" r="-2299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575" t="-100000" r="-2299" b="-2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575" t="-203175" r="-2299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52777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575" t="-303175" r="-2299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82231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792"/>
    </mc:Choice>
    <mc:Fallback xmlns="">
      <p:transition advTm="37792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A*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8645526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Correctness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popped earlier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Three cases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10287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not out-neighbor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remains the same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10287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out-neighbor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remains the same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4"/>
                <a:endParaRPr lang="en-US" b="0" dirty="0">
                  <a:ea typeface="Cambria Math" panose="02040503050406030204" pitchFamily="18" charset="0"/>
                </a:endParaRPr>
              </a:p>
              <a:p>
                <a:pPr lvl="4"/>
                <a:endParaRPr lang="en-US" b="0" dirty="0">
                  <a:ea typeface="Cambria Math" panose="02040503050406030204" pitchFamily="18" charset="0"/>
                </a:endParaRPr>
              </a:p>
              <a:p>
                <a:pPr lvl="4"/>
                <a:endParaRPr lang="en-US" dirty="0">
                  <a:ea typeface="Cambria Math" panose="02040503050406030204" pitchFamily="18" charset="0"/>
                </a:endParaRPr>
              </a:p>
              <a:p>
                <a:pPr lvl="4"/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645526" cy="5562600"/>
              </a:xfrm>
              <a:blipFill>
                <a:blip r:embed="rId4"/>
                <a:stretch>
                  <a:fillRect l="-494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Content Placeholder 5">
                <a:extLst>
                  <a:ext uri="{FF2B5EF4-FFF2-40B4-BE49-F238E27FC236}">
                    <a16:creationId xmlns:a16="http://schemas.microsoft.com/office/drawing/2014/main" id="{C0944DCA-A562-4919-AEF5-DBE0D89852F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90724764"/>
                  </p:ext>
                </p:extLst>
              </p:nvPr>
            </p:nvGraphicFramePr>
            <p:xfrm>
              <a:off x="3395992" y="5156132"/>
              <a:ext cx="2850490" cy="15361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04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52777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223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Content Placeholder 5">
                <a:extLst>
                  <a:ext uri="{FF2B5EF4-FFF2-40B4-BE49-F238E27FC236}">
                    <a16:creationId xmlns:a16="http://schemas.microsoft.com/office/drawing/2014/main" id="{C0944DCA-A562-4919-AEF5-DBE0D89852F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90724764"/>
                  </p:ext>
                </p:extLst>
              </p:nvPr>
            </p:nvGraphicFramePr>
            <p:xfrm>
              <a:off x="3395992" y="5156132"/>
              <a:ext cx="2850490" cy="15361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5049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4" t="-1587" r="-855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4" t="-100000" r="-85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4" t="-203175" r="-855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52777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14" t="-303175" r="-855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82231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350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618"/>
    </mc:Choice>
    <mc:Fallback xmlns="">
      <p:transition advTm="6161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B2D2-E92E-1240-8735-6BC4DDDC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5C4E7-4872-E14F-B78F-D9F6F1D62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7313886" cy="4953000"/>
          </a:xfrm>
        </p:spPr>
        <p:txBody>
          <a:bodyPr/>
          <a:lstStyle/>
          <a:p>
            <a:r>
              <a:rPr lang="en-US" dirty="0"/>
              <a:t>Why network distance?</a:t>
            </a:r>
          </a:p>
          <a:p>
            <a:pPr lvl="1"/>
            <a:r>
              <a:rPr lang="en-US" dirty="0"/>
              <a:t>Euclidean distance is for “birds”, and we have to travel through some roads </a:t>
            </a:r>
          </a:p>
          <a:p>
            <a:pPr lvl="2"/>
            <a:r>
              <a:rPr lang="en-US" dirty="0"/>
              <a:t>Euclidean distance from UQ to Dutton Park is short</a:t>
            </a:r>
          </a:p>
          <a:p>
            <a:pPr lvl="2"/>
            <a:r>
              <a:rPr lang="en-US" dirty="0"/>
              <a:t>But their network distance is much longer</a:t>
            </a:r>
          </a:p>
          <a:p>
            <a:pPr lvl="1"/>
            <a:r>
              <a:rPr lang="en-US" dirty="0"/>
              <a:t>In real life applications , we also need a route to your destination, not just distance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79E2B-A03F-704E-A587-BFD37E8F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5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0501"/>
    </mc:Choice>
    <mc:Fallback xmlns="">
      <p:transition advTm="12050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A*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8645526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Correctness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popped earlier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Three cases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1028700" lvl="3" indent="-34290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out-neighbor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645526" cy="5562600"/>
              </a:xfrm>
              <a:blipFill>
                <a:blip r:embed="rId4"/>
                <a:stretch>
                  <a:fillRect l="-494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A8E9B-4C3B-4553-916F-685CD56D81C3}"/>
              </a:ext>
            </a:extLst>
          </p:cNvPr>
          <p:cNvSpPr txBox="1"/>
          <p:nvPr/>
        </p:nvSpPr>
        <p:spPr>
          <a:xfrm>
            <a:off x="4084607" y="2971800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408464-0547-4571-87D5-E27C2AB6E11C}"/>
              </a:ext>
            </a:extLst>
          </p:cNvPr>
          <p:cNvGrpSpPr/>
          <p:nvPr/>
        </p:nvGrpSpPr>
        <p:grpSpPr>
          <a:xfrm>
            <a:off x="6743399" y="2378133"/>
            <a:ext cx="2367049" cy="1187334"/>
            <a:chOff x="6776951" y="2932254"/>
            <a:chExt cx="2367049" cy="11873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3A4DA9-FAB4-483F-A0ED-7E62C5B71642}"/>
                </a:ext>
              </a:extLst>
            </p:cNvPr>
            <p:cNvGrpSpPr/>
            <p:nvPr/>
          </p:nvGrpSpPr>
          <p:grpSpPr>
            <a:xfrm>
              <a:off x="6776951" y="2932254"/>
              <a:ext cx="2367049" cy="1187334"/>
              <a:chOff x="4099370" y="1224078"/>
              <a:chExt cx="2367049" cy="118733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B53EA06-33E7-42E9-80E9-56ABA843BDEC}"/>
                  </a:ext>
                </a:extLst>
              </p:cNvPr>
              <p:cNvSpPr/>
              <p:nvPr/>
            </p:nvSpPr>
            <p:spPr>
              <a:xfrm>
                <a:off x="5148064" y="1601180"/>
                <a:ext cx="99628" cy="99628"/>
              </a:xfrm>
              <a:prstGeom prst="ellips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A9376B-3393-4845-A79D-5DBAB0257F5E}"/>
                  </a:ext>
                </a:extLst>
              </p:cNvPr>
              <p:cNvSpPr/>
              <p:nvPr/>
            </p:nvSpPr>
            <p:spPr>
              <a:xfrm>
                <a:off x="4427984" y="2204864"/>
                <a:ext cx="99628" cy="99628"/>
              </a:xfrm>
              <a:prstGeom prst="ellips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0399D03-FC5C-46A5-9DA4-BB38E2AFEFB7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370" y="2042080"/>
                    <a:ext cx="3545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B684BE5-6C8A-4D88-BD5A-92EEC08E31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9370" y="2042080"/>
                    <a:ext cx="35452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A701292-78DB-47A9-B383-22259951AA75}"/>
                      </a:ext>
                    </a:extLst>
                  </p:cNvPr>
                  <p:cNvSpPr txBox="1"/>
                  <p:nvPr/>
                </p:nvSpPr>
                <p:spPr>
                  <a:xfrm>
                    <a:off x="4867026" y="1263624"/>
                    <a:ext cx="3812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A701292-78DB-47A9-B383-22259951AA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7026" y="1263624"/>
                    <a:ext cx="3812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4A97B445-E671-4AFF-B5B5-4CC639495BCB}"/>
                  </a:ext>
                </a:extLst>
              </p:cNvPr>
              <p:cNvCxnSpPr>
                <a:cxnSpLocks/>
                <a:stCxn id="15" idx="7"/>
                <a:endCxn id="14" idx="3"/>
              </p:cNvCxnSpPr>
              <p:nvPr/>
            </p:nvCxnSpPr>
            <p:spPr>
              <a:xfrm rot="5400000" flipH="1" flipV="1">
                <a:off x="4571220" y="1628020"/>
                <a:ext cx="533236" cy="64963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D6AA612-AB5A-47A9-92BD-4760F9959583}"/>
                  </a:ext>
                </a:extLst>
              </p:cNvPr>
              <p:cNvSpPr/>
              <p:nvPr/>
            </p:nvSpPr>
            <p:spPr>
              <a:xfrm>
                <a:off x="6089854" y="1935387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2C20CB5-F363-4FCB-B5CA-CCBE6AD0140C}"/>
                  </a:ext>
                </a:extLst>
              </p:cNvPr>
              <p:cNvSpPr/>
              <p:nvPr/>
            </p:nvSpPr>
            <p:spPr>
              <a:xfrm>
                <a:off x="5821800" y="1542347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0D7D313-3483-40F0-84F8-B9BCA3337FDA}"/>
                      </a:ext>
                    </a:extLst>
                  </p:cNvPr>
                  <p:cNvSpPr txBox="1"/>
                  <p:nvPr/>
                </p:nvSpPr>
                <p:spPr>
                  <a:xfrm>
                    <a:off x="5917373" y="1224078"/>
                    <a:ext cx="3741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0D7D313-3483-40F0-84F8-B9BCA3337F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373" y="1224078"/>
                    <a:ext cx="37414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B41949C-9568-424B-A328-021F31698EE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7032" y="1800535"/>
                    <a:ext cx="33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B41949C-9568-424B-A328-021F31698E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7032" y="1800535"/>
                    <a:ext cx="33938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C553280-53AC-441B-A686-E40A3D7BD135}"/>
                  </a:ext>
                </a:extLst>
              </p:cNvPr>
              <p:cNvCxnSpPr>
                <a:cxnSpLocks/>
                <a:stCxn id="20" idx="5"/>
                <a:endCxn id="19" idx="2"/>
              </p:cNvCxnSpPr>
              <p:nvPr/>
            </p:nvCxnSpPr>
            <p:spPr>
              <a:xfrm>
                <a:off x="5906838" y="1627385"/>
                <a:ext cx="183016" cy="357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8790AAB-DE55-48BD-B778-4DDBDD2C8C09}"/>
                  </a:ext>
                </a:extLst>
              </p:cNvPr>
              <p:cNvCxnSpPr>
                <a:cxnSpLocks/>
                <a:stCxn id="14" idx="6"/>
                <a:endCxn id="19" idx="3"/>
              </p:cNvCxnSpPr>
              <p:nvPr/>
            </p:nvCxnSpPr>
            <p:spPr>
              <a:xfrm>
                <a:off x="5247692" y="1650994"/>
                <a:ext cx="856752" cy="369431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ACCD49E-6807-4459-9265-C209788D89BD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 flipV="1">
              <a:off x="7925273" y="3300337"/>
              <a:ext cx="574108" cy="58833"/>
            </a:xfrm>
            <a:prstGeom prst="straightConnector1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1" name="Left Brace 40">
            <a:extLst>
              <a:ext uri="{FF2B5EF4-FFF2-40B4-BE49-F238E27FC236}">
                <a16:creationId xmlns:a16="http://schemas.microsoft.com/office/drawing/2014/main" id="{E4A99D0E-2469-48B7-813C-A6347F3203F7}"/>
              </a:ext>
            </a:extLst>
          </p:cNvPr>
          <p:cNvSpPr/>
          <p:nvPr/>
        </p:nvSpPr>
        <p:spPr>
          <a:xfrm flipH="1">
            <a:off x="5096453" y="3328819"/>
            <a:ext cx="216024" cy="904568"/>
          </a:xfrm>
          <a:prstGeom prst="leftBrace">
            <a:avLst>
              <a:gd name="adj1" fmla="val 20313"/>
              <a:gd name="adj2" fmla="val 5266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6AC01FD-EFA1-42F1-81D0-95E694FC5013}"/>
                  </a:ext>
                </a:extLst>
              </p:cNvPr>
              <p:cNvSpPr/>
              <p:nvPr/>
            </p:nvSpPr>
            <p:spPr>
              <a:xfrm>
                <a:off x="5313867" y="3586684"/>
                <a:ext cx="17624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6AC01FD-EFA1-42F1-81D0-95E694FC50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67" y="3586684"/>
                <a:ext cx="17624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A9934D-2939-4D3B-8875-AC7BF2E32D44}"/>
                  </a:ext>
                </a:extLst>
              </p:cNvPr>
              <p:cNvSpPr/>
              <p:nvPr/>
            </p:nvSpPr>
            <p:spPr>
              <a:xfrm>
                <a:off x="7841555" y="3011687"/>
                <a:ext cx="65473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A9934D-2939-4D3B-8875-AC7BF2E32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55" y="3011687"/>
                <a:ext cx="65473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3F04F1-1387-497B-B6A8-93F81AA7DAB2}"/>
                  </a:ext>
                </a:extLst>
              </p:cNvPr>
              <p:cNvSpPr/>
              <p:nvPr/>
            </p:nvSpPr>
            <p:spPr>
              <a:xfrm>
                <a:off x="6920659" y="2765212"/>
                <a:ext cx="8283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3F04F1-1387-497B-B6A8-93F81AA7D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659" y="2765212"/>
                <a:ext cx="82830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5CFF26D-AFC9-4F1A-9780-B693F64D7106}"/>
                  </a:ext>
                </a:extLst>
              </p:cNvPr>
              <p:cNvSpPr/>
              <p:nvPr/>
            </p:nvSpPr>
            <p:spPr>
              <a:xfrm>
                <a:off x="8526798" y="2667099"/>
                <a:ext cx="6507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5CFF26D-AFC9-4F1A-9780-B693F64D7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798" y="2667099"/>
                <a:ext cx="65075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6E96D43-D37E-4E7D-919E-05331A54929D}"/>
                  </a:ext>
                </a:extLst>
              </p:cNvPr>
              <p:cNvSpPr/>
              <p:nvPr/>
            </p:nvSpPr>
            <p:spPr>
              <a:xfrm>
                <a:off x="7850185" y="2402179"/>
                <a:ext cx="8808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6E96D43-D37E-4E7D-919E-05331A549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185" y="2402179"/>
                <a:ext cx="88088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Content Placeholder 5">
                <a:extLst>
                  <a:ext uri="{FF2B5EF4-FFF2-40B4-BE49-F238E27FC236}">
                    <a16:creationId xmlns:a16="http://schemas.microsoft.com/office/drawing/2014/main" id="{70A2A8A4-3A2E-490A-B22D-BCECFE58086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64688375"/>
                  </p:ext>
                </p:extLst>
              </p:nvPr>
            </p:nvGraphicFramePr>
            <p:xfrm>
              <a:off x="2884511" y="4446757"/>
              <a:ext cx="3873451" cy="23042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34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871828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328476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trike="sngStrik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trike="sngStrike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trike="sngStrike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0" i="1" strike="sngStrik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trike="sngStrike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trike="sngStrike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trike="sngStrike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sz="1800" b="0" i="1" strike="sngStrike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strike="sngStrike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800" b="0" i="1" strike="sngStrike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trike="sngStrike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800" b="0" i="1" strike="sngStrike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trike="sngStrike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r>
                                  <a:rPr lang="en-US" sz="1800" b="0" i="1" strike="sngStrike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0" i="1" strike="sngStrike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strike="sngStrike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trike="sngStrike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b="0" i="1" strike="sngStrike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AU" sz="1800" b="0" strike="sngStrik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52777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sz="18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8223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Content Placeholder 5">
                <a:extLst>
                  <a:ext uri="{FF2B5EF4-FFF2-40B4-BE49-F238E27FC236}">
                    <a16:creationId xmlns:a16="http://schemas.microsoft.com/office/drawing/2014/main" id="{70A2A8A4-3A2E-490A-B22D-BCECFE58086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64688375"/>
                  </p:ext>
                </p:extLst>
              </p:nvPr>
            </p:nvGraphicFramePr>
            <p:xfrm>
              <a:off x="2884511" y="4446757"/>
              <a:ext cx="3873451" cy="23042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734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7" t="-1587" r="-629" b="-5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7" t="-101587" r="-629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2817745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7" t="-198438" r="-629" b="-29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7871828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7" t="-303175" r="-629" b="-2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4328476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7" t="-403175" r="-629" b="-10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527774"/>
                      </a:ext>
                    </a:extLst>
                  </a:tr>
                  <a:tr h="3840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57" t="-503175" r="-629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82231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Arrow: U-Turn 4">
            <a:extLst>
              <a:ext uri="{FF2B5EF4-FFF2-40B4-BE49-F238E27FC236}">
                <a16:creationId xmlns:a16="http://schemas.microsoft.com/office/drawing/2014/main" id="{697B43BC-32CC-42C1-8DCD-44C7ED97864B}"/>
              </a:ext>
            </a:extLst>
          </p:cNvPr>
          <p:cNvSpPr/>
          <p:nvPr/>
        </p:nvSpPr>
        <p:spPr>
          <a:xfrm rot="5400000" flipH="1">
            <a:off x="6641989" y="5412474"/>
            <a:ext cx="959675" cy="674712"/>
          </a:xfrm>
          <a:prstGeom prst="uturnArrow">
            <a:avLst>
              <a:gd name="adj1" fmla="val 25000"/>
              <a:gd name="adj2" fmla="val 25000"/>
              <a:gd name="adj3" fmla="val 32060"/>
              <a:gd name="adj4" fmla="val 43750"/>
              <a:gd name="adj5" fmla="val 100000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7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987"/>
    </mc:Choice>
    <mc:Fallback xmlns="">
      <p:transition advTm="21987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A*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8645526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Correctness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685800" lvl="1" indent="-457200">
                  <a:buFont typeface="+mj-lt"/>
                  <a:buAutoNum type="arabicPeriod" startAt="2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popped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shortest distance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static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According to the previous lemma, there is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also static now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won’t decrease</a:t>
                </a:r>
              </a:p>
              <a:p>
                <a:pPr lvl="4"/>
                <a:r>
                  <a:rPr lang="en-US" dirty="0"/>
                  <a:t>Shortest distance is found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645526" cy="5562600"/>
              </a:xfrm>
              <a:blipFill>
                <a:blip r:embed="rId4"/>
                <a:stretch>
                  <a:fillRect l="-494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A8E9B-4C3B-4553-916F-685CD56D81C3}"/>
              </a:ext>
            </a:extLst>
          </p:cNvPr>
          <p:cNvSpPr txBox="1"/>
          <p:nvPr/>
        </p:nvSpPr>
        <p:spPr>
          <a:xfrm>
            <a:off x="4084607" y="2971800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3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607"/>
    </mc:Choice>
    <mc:Fallback xmlns="">
      <p:transition advTm="32607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Bi-A*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8610030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Dijkstra’s -&gt; Bi-Dijkstra’s</a:t>
                </a:r>
              </a:p>
              <a:p>
                <a:pPr lvl="1"/>
                <a:r>
                  <a:rPr lang="en-US" dirty="0"/>
                  <a:t>Forward search</a:t>
                </a:r>
              </a:p>
              <a:p>
                <a:pPr lvl="1"/>
                <a:r>
                  <a:rPr lang="en-US" dirty="0"/>
                  <a:t>Backward search</a:t>
                </a:r>
              </a:p>
              <a:p>
                <a:pPr lvl="1"/>
                <a:r>
                  <a:rPr lang="en-US" dirty="0"/>
                  <a:t>Weights are consistent</a:t>
                </a:r>
              </a:p>
              <a:p>
                <a:r>
                  <a:rPr lang="en-US" dirty="0"/>
                  <a:t>A* -&gt; Bi-A*?</a:t>
                </a:r>
              </a:p>
              <a:p>
                <a:pPr lvl="1"/>
                <a:r>
                  <a:rPr lang="en-US" dirty="0"/>
                  <a:t>Forward: Estimation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Backward: Estimation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Weights are not consistent</a:t>
                </a:r>
              </a:p>
              <a:p>
                <a:pPr lvl="2"/>
                <a:r>
                  <a:rPr lang="en-US" dirty="0"/>
                  <a:t>Incorporate the estimation into edge’s weights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610030" cy="4953000"/>
              </a:xfrm>
              <a:blipFill>
                <a:blip r:embed="rId4"/>
                <a:stretch>
                  <a:fillRect l="-295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4C34D0-958E-463B-BB30-7C0767D44CFF}"/>
              </a:ext>
            </a:extLst>
          </p:cNvPr>
          <p:cNvGrpSpPr/>
          <p:nvPr/>
        </p:nvGrpSpPr>
        <p:grpSpPr>
          <a:xfrm>
            <a:off x="5138412" y="3908155"/>
            <a:ext cx="1963830" cy="923429"/>
            <a:chOff x="6067197" y="1755630"/>
            <a:chExt cx="1963830" cy="9234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D1920E-B3B5-48A9-BF92-C1CB792EA8FB}"/>
                </a:ext>
              </a:extLst>
            </p:cNvPr>
            <p:cNvGrpSpPr/>
            <p:nvPr/>
          </p:nvGrpSpPr>
          <p:grpSpPr>
            <a:xfrm>
              <a:off x="6067197" y="1755630"/>
              <a:ext cx="1800618" cy="923429"/>
              <a:chOff x="4665801" y="1246438"/>
              <a:chExt cx="1800618" cy="92342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ADEDF6E-E7D8-422A-A7CF-52859D2A2CD2}"/>
                  </a:ext>
                </a:extLst>
              </p:cNvPr>
              <p:cNvSpPr/>
              <p:nvPr/>
            </p:nvSpPr>
            <p:spPr>
              <a:xfrm>
                <a:off x="4843061" y="1643601"/>
                <a:ext cx="99628" cy="99628"/>
              </a:xfrm>
              <a:prstGeom prst="ellips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00C6BCE-7FAC-4626-BEDE-6F58D83DEC56}"/>
                      </a:ext>
                    </a:extLst>
                  </p:cNvPr>
                  <p:cNvSpPr txBox="1"/>
                  <p:nvPr/>
                </p:nvSpPr>
                <p:spPr>
                  <a:xfrm>
                    <a:off x="4665801" y="1306045"/>
                    <a:ext cx="3545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00C6BCE-7FAC-4626-BEDE-6F58D83DEC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5801" y="1306045"/>
                    <a:ext cx="35452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30F919F-9775-427A-AAA2-B1C23FF27FE2}"/>
                  </a:ext>
                </a:extLst>
              </p:cNvPr>
              <p:cNvSpPr/>
              <p:nvPr/>
            </p:nvSpPr>
            <p:spPr>
              <a:xfrm>
                <a:off x="6089854" y="1935387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8389EC1-0FFF-4E5D-A10B-0E7C03F716DC}"/>
                  </a:ext>
                </a:extLst>
              </p:cNvPr>
              <p:cNvSpPr/>
              <p:nvPr/>
            </p:nvSpPr>
            <p:spPr>
              <a:xfrm>
                <a:off x="5821800" y="1501552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D75A35A-4C36-40E8-B6C4-7A1996D5DCAD}"/>
                      </a:ext>
                    </a:extLst>
                  </p:cNvPr>
                  <p:cNvSpPr txBox="1"/>
                  <p:nvPr/>
                </p:nvSpPr>
                <p:spPr>
                  <a:xfrm>
                    <a:off x="5811275" y="1246438"/>
                    <a:ext cx="3812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D75A35A-4C36-40E8-B6C4-7A1996D5DC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1275" y="1246438"/>
                    <a:ext cx="3812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E213D7-2CE9-4915-8BAF-B71A08913BB5}"/>
                      </a:ext>
                    </a:extLst>
                  </p:cNvPr>
                  <p:cNvSpPr txBox="1"/>
                  <p:nvPr/>
                </p:nvSpPr>
                <p:spPr>
                  <a:xfrm>
                    <a:off x="6127032" y="1800535"/>
                    <a:ext cx="33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E213D7-2CE9-4915-8BAF-B71A08913B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7032" y="1800535"/>
                    <a:ext cx="33938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41DD919-7B05-4DD0-BBEE-B0A025D000E9}"/>
                  </a:ext>
                </a:extLst>
              </p:cNvPr>
              <p:cNvCxnSpPr>
                <a:cxnSpLocks/>
                <a:stCxn id="26" idx="5"/>
                <a:endCxn id="25" idx="1"/>
              </p:cNvCxnSpPr>
              <p:nvPr/>
            </p:nvCxnSpPr>
            <p:spPr>
              <a:xfrm>
                <a:off x="5906838" y="1586590"/>
                <a:ext cx="197606" cy="363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50DEEF-22D4-4633-B771-D87D8E6C0281}"/>
                </a:ext>
              </a:extLst>
            </p:cNvPr>
            <p:cNvCxnSpPr>
              <a:cxnSpLocks/>
              <a:stCxn id="20" idx="6"/>
              <a:endCxn id="26" idx="2"/>
            </p:cNvCxnSpPr>
            <p:nvPr/>
          </p:nvCxnSpPr>
          <p:spPr>
            <a:xfrm flipV="1">
              <a:off x="6344085" y="2060558"/>
              <a:ext cx="879111" cy="142049"/>
            </a:xfrm>
            <a:prstGeom prst="straightConnector1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C0DEA7F-5AE1-46AF-ACF6-D632E84BE344}"/>
                    </a:ext>
                  </a:extLst>
                </p:cNvPr>
                <p:cNvSpPr txBox="1"/>
                <p:nvPr/>
              </p:nvSpPr>
              <p:spPr>
                <a:xfrm>
                  <a:off x="6397170" y="1833373"/>
                  <a:ext cx="66954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C0DEA7F-5AE1-46AF-ACF6-D632E84BE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7170" y="1833373"/>
                  <a:ext cx="669542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A2DB575-2278-463E-AADE-4DFAF97B15C5}"/>
                    </a:ext>
                  </a:extLst>
                </p:cNvPr>
                <p:cNvSpPr txBox="1"/>
                <p:nvPr/>
              </p:nvSpPr>
              <p:spPr>
                <a:xfrm>
                  <a:off x="7374693" y="2025346"/>
                  <a:ext cx="6563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A2DB575-2278-463E-AADE-4DFAF97B1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93" y="2025346"/>
                  <a:ext cx="656334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BAA894-6723-9942-A50A-F1DC182C5494}"/>
              </a:ext>
            </a:extLst>
          </p:cNvPr>
          <p:cNvGrpSpPr/>
          <p:nvPr/>
        </p:nvGrpSpPr>
        <p:grpSpPr>
          <a:xfrm>
            <a:off x="6393669" y="1481230"/>
            <a:ext cx="1084953" cy="563257"/>
            <a:chOff x="-1557741" y="4095126"/>
            <a:chExt cx="1084953" cy="563257"/>
          </a:xfrm>
        </p:grpSpPr>
        <p:sp>
          <p:nvSpPr>
            <p:cNvPr id="22" name="椭圆 37">
              <a:extLst>
                <a:ext uri="{FF2B5EF4-FFF2-40B4-BE49-F238E27FC236}">
                  <a16:creationId xmlns:a16="http://schemas.microsoft.com/office/drawing/2014/main" id="{D57175BE-B292-F442-92D4-2E15D52EE8C8}"/>
                </a:ext>
              </a:extLst>
            </p:cNvPr>
            <p:cNvSpPr/>
            <p:nvPr/>
          </p:nvSpPr>
          <p:spPr>
            <a:xfrm>
              <a:off x="-1008428" y="4119589"/>
              <a:ext cx="535640" cy="538794"/>
            </a:xfrm>
            <a:prstGeom prst="ellipse">
              <a:avLst/>
            </a:prstGeom>
            <a:solidFill>
              <a:srgbClr val="EFADAD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4" name="组合 3">
              <a:extLst>
                <a:ext uri="{FF2B5EF4-FFF2-40B4-BE49-F238E27FC236}">
                  <a16:creationId xmlns:a16="http://schemas.microsoft.com/office/drawing/2014/main" id="{46A476AB-6E76-F141-9816-4F242D70317B}"/>
                </a:ext>
              </a:extLst>
            </p:cNvPr>
            <p:cNvGrpSpPr/>
            <p:nvPr/>
          </p:nvGrpSpPr>
          <p:grpSpPr>
            <a:xfrm>
              <a:off x="-1557741" y="4095126"/>
              <a:ext cx="1013815" cy="538794"/>
              <a:chOff x="1026143" y="5133878"/>
              <a:chExt cx="2260955" cy="1014627"/>
            </a:xfrm>
          </p:grpSpPr>
          <p:sp>
            <p:nvSpPr>
              <p:cNvPr id="31" name="椭圆 37">
                <a:extLst>
                  <a:ext uri="{FF2B5EF4-FFF2-40B4-BE49-F238E27FC236}">
                    <a16:creationId xmlns:a16="http://schemas.microsoft.com/office/drawing/2014/main" id="{3CB3360B-BE61-0B4A-8D7A-ACA355973C9E}"/>
                  </a:ext>
                </a:extLst>
              </p:cNvPr>
              <p:cNvSpPr/>
              <p:nvPr/>
            </p:nvSpPr>
            <p:spPr>
              <a:xfrm>
                <a:off x="1026143" y="5133878"/>
                <a:ext cx="1194555" cy="1014627"/>
              </a:xfrm>
              <a:prstGeom prst="ellipse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椭圆 33">
                <a:extLst>
                  <a:ext uri="{FF2B5EF4-FFF2-40B4-BE49-F238E27FC236}">
                    <a16:creationId xmlns:a16="http://schemas.microsoft.com/office/drawing/2014/main" id="{6A90C94E-6777-8841-9DBC-A0404BBBA1A8}"/>
                  </a:ext>
                </a:extLst>
              </p:cNvPr>
              <p:cNvSpPr/>
              <p:nvPr/>
            </p:nvSpPr>
            <p:spPr>
              <a:xfrm>
                <a:off x="1582341" y="5594789"/>
                <a:ext cx="102431" cy="86095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椭圆 34">
                <a:extLst>
                  <a:ext uri="{FF2B5EF4-FFF2-40B4-BE49-F238E27FC236}">
                    <a16:creationId xmlns:a16="http://schemas.microsoft.com/office/drawing/2014/main" id="{FF45C56F-F1C8-9648-B426-C281EE1AEEF5}"/>
                  </a:ext>
                </a:extLst>
              </p:cNvPr>
              <p:cNvSpPr/>
              <p:nvPr/>
            </p:nvSpPr>
            <p:spPr>
              <a:xfrm flipV="1">
                <a:off x="2797282" y="5631612"/>
                <a:ext cx="104206" cy="8892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5">
                    <a:extLst>
                      <a:ext uri="{FF2B5EF4-FFF2-40B4-BE49-F238E27FC236}">
                        <a16:creationId xmlns:a16="http://schemas.microsoft.com/office/drawing/2014/main" id="{EF3F79DB-E0DE-9C4B-8F09-CE525280821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𝒔</m:t>
                          </m:r>
                        </m:oMath>
                      </m:oMathPara>
                    </a14:m>
                    <a:endParaRPr kumimoji="0" lang="zh-CN" alt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29" name="文本框 35">
                    <a:extLst>
                      <a:ext uri="{FF2B5EF4-FFF2-40B4-BE49-F238E27FC236}">
                        <a16:creationId xmlns:a16="http://schemas.microsoft.com/office/drawing/2014/main" id="{9FAB1782-31AA-4A8E-BAF3-9C62C4E55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5849" y="5328102"/>
                    <a:ext cx="467253" cy="57958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6">
                    <a:extLst>
                      <a:ext uri="{FF2B5EF4-FFF2-40B4-BE49-F238E27FC236}">
                        <a16:creationId xmlns:a16="http://schemas.microsoft.com/office/drawing/2014/main" id="{8B39E6D0-30D2-E741-82A4-FBA9517DA783}"/>
                      </a:ext>
                    </a:extLst>
                  </p:cNvPr>
                  <p:cNvSpPr txBox="1"/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oMath>
                      </m:oMathPara>
                    </a14:m>
                    <a:endPara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30" name="文本框 36">
                    <a:extLst>
                      <a:ext uri="{FF2B5EF4-FFF2-40B4-BE49-F238E27FC236}">
                        <a16:creationId xmlns:a16="http://schemas.microsoft.com/office/drawing/2014/main" id="{30EB0D59-5528-4AF6-8DAE-E9452C71DC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9969" y="5362111"/>
                    <a:ext cx="337129" cy="6375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9AD852-00FD-B04E-99F0-A74CE1B2D286}"/>
              </a:ext>
            </a:extLst>
          </p:cNvPr>
          <p:cNvGrpSpPr/>
          <p:nvPr/>
        </p:nvGrpSpPr>
        <p:grpSpPr>
          <a:xfrm>
            <a:off x="6300252" y="3089231"/>
            <a:ext cx="1216772" cy="297971"/>
            <a:chOff x="-1651191" y="4076684"/>
            <a:chExt cx="1216772" cy="495043"/>
          </a:xfrm>
        </p:grpSpPr>
        <p:sp>
          <p:nvSpPr>
            <p:cNvPr id="41" name="椭圆 37">
              <a:extLst>
                <a:ext uri="{FF2B5EF4-FFF2-40B4-BE49-F238E27FC236}">
                  <a16:creationId xmlns:a16="http://schemas.microsoft.com/office/drawing/2014/main" id="{ADF99D5C-1F13-EB42-A215-EB0379EF3ADC}"/>
                </a:ext>
              </a:extLst>
            </p:cNvPr>
            <p:cNvSpPr/>
            <p:nvPr/>
          </p:nvSpPr>
          <p:spPr>
            <a:xfrm>
              <a:off x="-1007809" y="4174479"/>
              <a:ext cx="381258" cy="348739"/>
            </a:xfrm>
            <a:prstGeom prst="ellipse">
              <a:avLst/>
            </a:prstGeom>
            <a:solidFill>
              <a:srgbClr val="EFADAD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42" name="组合 3">
              <a:extLst>
                <a:ext uri="{FF2B5EF4-FFF2-40B4-BE49-F238E27FC236}">
                  <a16:creationId xmlns:a16="http://schemas.microsoft.com/office/drawing/2014/main" id="{AF571EBC-117C-A94F-BDD4-DE6CD490B900}"/>
                </a:ext>
              </a:extLst>
            </p:cNvPr>
            <p:cNvGrpSpPr/>
            <p:nvPr/>
          </p:nvGrpSpPr>
          <p:grpSpPr>
            <a:xfrm>
              <a:off x="-1651191" y="4076684"/>
              <a:ext cx="1216772" cy="495043"/>
              <a:chOff x="817736" y="5099152"/>
              <a:chExt cx="2713579" cy="932238"/>
            </a:xfrm>
          </p:grpSpPr>
          <p:sp>
            <p:nvSpPr>
              <p:cNvPr id="43" name="椭圆 37">
                <a:extLst>
                  <a:ext uri="{FF2B5EF4-FFF2-40B4-BE49-F238E27FC236}">
                    <a16:creationId xmlns:a16="http://schemas.microsoft.com/office/drawing/2014/main" id="{1F5AE720-EB7B-D64D-98A2-975D1B86DB69}"/>
                  </a:ext>
                </a:extLst>
              </p:cNvPr>
              <p:cNvSpPr/>
              <p:nvPr/>
            </p:nvSpPr>
            <p:spPr>
              <a:xfrm>
                <a:off x="1350420" y="5228608"/>
                <a:ext cx="902152" cy="802782"/>
              </a:xfrm>
              <a:prstGeom prst="ellipse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椭圆 33">
                <a:extLst>
                  <a:ext uri="{FF2B5EF4-FFF2-40B4-BE49-F238E27FC236}">
                    <a16:creationId xmlns:a16="http://schemas.microsoft.com/office/drawing/2014/main" id="{8E558560-4668-1343-8BE8-3619D1D047FB}"/>
                  </a:ext>
                </a:extLst>
              </p:cNvPr>
              <p:cNvSpPr/>
              <p:nvPr/>
            </p:nvSpPr>
            <p:spPr>
              <a:xfrm>
                <a:off x="1582341" y="5537844"/>
                <a:ext cx="101960" cy="143038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椭圆 34">
                <a:extLst>
                  <a:ext uri="{FF2B5EF4-FFF2-40B4-BE49-F238E27FC236}">
                    <a16:creationId xmlns:a16="http://schemas.microsoft.com/office/drawing/2014/main" id="{05AF6C78-92EA-2948-B28A-5F821EF482FC}"/>
                  </a:ext>
                </a:extLst>
              </p:cNvPr>
              <p:cNvSpPr/>
              <p:nvPr/>
            </p:nvSpPr>
            <p:spPr>
              <a:xfrm flipV="1">
                <a:off x="2797282" y="5577487"/>
                <a:ext cx="101960" cy="143038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35">
                    <a:extLst>
                      <a:ext uri="{FF2B5EF4-FFF2-40B4-BE49-F238E27FC236}">
                        <a16:creationId xmlns:a16="http://schemas.microsoft.com/office/drawing/2014/main" id="{6545E672-B8B8-7A4E-BD58-2A4679685226}"/>
                      </a:ext>
                    </a:extLst>
                  </p:cNvPr>
                  <p:cNvSpPr txBox="1"/>
                  <p:nvPr/>
                </p:nvSpPr>
                <p:spPr>
                  <a:xfrm>
                    <a:off x="817736" y="5128132"/>
                    <a:ext cx="467253" cy="5795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𝒔</m:t>
                          </m:r>
                        </m:oMath>
                      </m:oMathPara>
                    </a14:m>
                    <a:endParaRPr kumimoji="0" lang="zh-CN" alt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472C4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46" name="文本框 35">
                    <a:extLst>
                      <a:ext uri="{FF2B5EF4-FFF2-40B4-BE49-F238E27FC236}">
                        <a16:creationId xmlns:a16="http://schemas.microsoft.com/office/drawing/2014/main" id="{6545E672-B8B8-7A4E-BD58-2A46796852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736" y="5128132"/>
                    <a:ext cx="467253" cy="57958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556" b="-3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36">
                    <a:extLst>
                      <a:ext uri="{FF2B5EF4-FFF2-40B4-BE49-F238E27FC236}">
                        <a16:creationId xmlns:a16="http://schemas.microsoft.com/office/drawing/2014/main" id="{F4D2348D-A288-FE48-97FF-B8B118EBDE77}"/>
                      </a:ext>
                    </a:extLst>
                  </p:cNvPr>
                  <p:cNvSpPr txBox="1"/>
                  <p:nvPr/>
                </p:nvSpPr>
                <p:spPr>
                  <a:xfrm>
                    <a:off x="3194186" y="5099152"/>
                    <a:ext cx="337129" cy="6375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altLang="zh-CN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𝒕</m:t>
                          </m:r>
                        </m:oMath>
                      </m:oMathPara>
                    </a14:m>
                    <a:endParaRPr kumimoji="0" lang="zh-CN" altLang="en-US" sz="2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</a:endParaRPr>
                  </a:p>
                </p:txBody>
              </p:sp>
            </mc:Choice>
            <mc:Fallback xmlns="">
              <p:sp>
                <p:nvSpPr>
                  <p:cNvPr id="47" name="文本框 36">
                    <a:extLst>
                      <a:ext uri="{FF2B5EF4-FFF2-40B4-BE49-F238E27FC236}">
                        <a16:creationId xmlns:a16="http://schemas.microsoft.com/office/drawing/2014/main" id="{F4D2348D-A288-FE48-97FF-B8B118EBDE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4186" y="5099152"/>
                    <a:ext cx="337129" cy="6375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6154" b="-411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1C1216DF-AC2B-6944-8C25-79997F96D6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98907" y="1285104"/>
            <a:ext cx="1137003" cy="9510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7EF9DC-8ED1-405F-A4BD-140CD3ACC6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47628" y="3020085"/>
            <a:ext cx="1015100" cy="5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3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233"/>
    </mc:Choice>
    <mc:Fallback xmlns="">
      <p:transition advTm="29233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Bi-A*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8610030" cy="5383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Convert A* to Dijkstra’s</a:t>
                </a:r>
              </a:p>
              <a:p>
                <a:pPr lvl="1"/>
                <a:r>
                  <a:rPr lang="en-US" dirty="0"/>
                  <a:t>Modify edge weights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A new modified graph</a:t>
                </a:r>
              </a:p>
              <a:p>
                <a:pPr lvl="1"/>
                <a:r>
                  <a:rPr lang="en-US" dirty="0"/>
                  <a:t>Path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+…+[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]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A* Search is equivalent to Dijkstra’s Search on the modified graph</a:t>
                </a:r>
              </a:p>
              <a:p>
                <a:pPr lvl="2"/>
                <a:r>
                  <a:rPr lang="en-US" dirty="0"/>
                  <a:t>Estimations are inside the weights</a:t>
                </a:r>
              </a:p>
              <a:p>
                <a:pPr lvl="1"/>
                <a:r>
                  <a:rPr lang="en-US" dirty="0"/>
                  <a:t>Apply Bi-Dijkstra’s directly?</a:t>
                </a:r>
              </a:p>
              <a:p>
                <a:pPr lvl="2"/>
                <a:r>
                  <a:rPr lang="en-US" dirty="0"/>
                  <a:t>Yes</a:t>
                </a:r>
              </a:p>
              <a:p>
                <a:pPr lvl="2"/>
                <a:r>
                  <a:rPr lang="en-US" dirty="0"/>
                  <a:t>But only estimation towards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610030" cy="5383212"/>
              </a:xfrm>
              <a:blipFill>
                <a:blip r:embed="rId2"/>
                <a:stretch>
                  <a:fillRect l="-295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4C34D0-958E-463B-BB30-7C0767D44CFF}"/>
              </a:ext>
            </a:extLst>
          </p:cNvPr>
          <p:cNvGrpSpPr/>
          <p:nvPr/>
        </p:nvGrpSpPr>
        <p:grpSpPr>
          <a:xfrm>
            <a:off x="5580112" y="1628800"/>
            <a:ext cx="1841425" cy="923429"/>
            <a:chOff x="6067197" y="1755630"/>
            <a:chExt cx="1841425" cy="9234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D1920E-B3B5-48A9-BF92-C1CB792EA8FB}"/>
                </a:ext>
              </a:extLst>
            </p:cNvPr>
            <p:cNvGrpSpPr/>
            <p:nvPr/>
          </p:nvGrpSpPr>
          <p:grpSpPr>
            <a:xfrm>
              <a:off x="6067197" y="1755630"/>
              <a:ext cx="1800618" cy="923429"/>
              <a:chOff x="4665801" y="1246438"/>
              <a:chExt cx="1800618" cy="92342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ADEDF6E-E7D8-422A-A7CF-52859D2A2CD2}"/>
                  </a:ext>
                </a:extLst>
              </p:cNvPr>
              <p:cNvSpPr/>
              <p:nvPr/>
            </p:nvSpPr>
            <p:spPr>
              <a:xfrm>
                <a:off x="4843061" y="1643601"/>
                <a:ext cx="99628" cy="99628"/>
              </a:xfrm>
              <a:prstGeom prst="ellips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00C6BCE-7FAC-4626-BEDE-6F58D83DEC56}"/>
                      </a:ext>
                    </a:extLst>
                  </p:cNvPr>
                  <p:cNvSpPr txBox="1"/>
                  <p:nvPr/>
                </p:nvSpPr>
                <p:spPr>
                  <a:xfrm>
                    <a:off x="4665801" y="1306045"/>
                    <a:ext cx="3812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00C6BCE-7FAC-4626-BEDE-6F58D83DEC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5801" y="1306045"/>
                    <a:ext cx="38125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30F919F-9775-427A-AAA2-B1C23FF27FE2}"/>
                  </a:ext>
                </a:extLst>
              </p:cNvPr>
              <p:cNvSpPr/>
              <p:nvPr/>
            </p:nvSpPr>
            <p:spPr>
              <a:xfrm>
                <a:off x="6089854" y="1935387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8389EC1-0FFF-4E5D-A10B-0E7C03F716DC}"/>
                  </a:ext>
                </a:extLst>
              </p:cNvPr>
              <p:cNvSpPr/>
              <p:nvPr/>
            </p:nvSpPr>
            <p:spPr>
              <a:xfrm>
                <a:off x="5821800" y="1501552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D75A35A-4C36-40E8-B6C4-7A1996D5DCAD}"/>
                      </a:ext>
                    </a:extLst>
                  </p:cNvPr>
                  <p:cNvSpPr txBox="1"/>
                  <p:nvPr/>
                </p:nvSpPr>
                <p:spPr>
                  <a:xfrm>
                    <a:off x="5811275" y="1246438"/>
                    <a:ext cx="3741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D75A35A-4C36-40E8-B6C4-7A1996D5DC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1275" y="1246438"/>
                    <a:ext cx="37414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E213D7-2CE9-4915-8BAF-B71A08913BB5}"/>
                      </a:ext>
                    </a:extLst>
                  </p:cNvPr>
                  <p:cNvSpPr txBox="1"/>
                  <p:nvPr/>
                </p:nvSpPr>
                <p:spPr>
                  <a:xfrm>
                    <a:off x="6127032" y="1800535"/>
                    <a:ext cx="33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E213D7-2CE9-4915-8BAF-B71A08913B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7032" y="1800535"/>
                    <a:ext cx="33938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41DD919-7B05-4DD0-BBEE-B0A025D000E9}"/>
                  </a:ext>
                </a:extLst>
              </p:cNvPr>
              <p:cNvCxnSpPr>
                <a:cxnSpLocks/>
                <a:stCxn id="26" idx="5"/>
                <a:endCxn id="25" idx="2"/>
              </p:cNvCxnSpPr>
              <p:nvPr/>
            </p:nvCxnSpPr>
            <p:spPr>
              <a:xfrm>
                <a:off x="5906838" y="1586590"/>
                <a:ext cx="183016" cy="3986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3074BBB-B81D-45B8-B200-AA5E3CBB74C0}"/>
                  </a:ext>
                </a:extLst>
              </p:cNvPr>
              <p:cNvCxnSpPr>
                <a:cxnSpLocks/>
                <a:stCxn id="20" idx="6"/>
                <a:endCxn id="25" idx="3"/>
              </p:cNvCxnSpPr>
              <p:nvPr/>
            </p:nvCxnSpPr>
            <p:spPr>
              <a:xfrm>
                <a:off x="4942689" y="1693415"/>
                <a:ext cx="1161755" cy="32701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50DEEF-22D4-4633-B771-D87D8E6C0281}"/>
                </a:ext>
              </a:extLst>
            </p:cNvPr>
            <p:cNvCxnSpPr>
              <a:cxnSpLocks/>
              <a:stCxn id="20" idx="6"/>
              <a:endCxn id="26" idx="2"/>
            </p:cNvCxnSpPr>
            <p:nvPr/>
          </p:nvCxnSpPr>
          <p:spPr>
            <a:xfrm flipV="1">
              <a:off x="6344085" y="2060558"/>
              <a:ext cx="879111" cy="142049"/>
            </a:xfrm>
            <a:prstGeom prst="straightConnector1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C0DEA7F-5AE1-46AF-ACF6-D632E84BE344}"/>
                    </a:ext>
                  </a:extLst>
                </p:cNvPr>
                <p:cNvSpPr txBox="1"/>
                <p:nvPr/>
              </p:nvSpPr>
              <p:spPr>
                <a:xfrm>
                  <a:off x="6397170" y="1833373"/>
                  <a:ext cx="7073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C0DEA7F-5AE1-46AF-ACF6-D632E84BE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7170" y="1833373"/>
                  <a:ext cx="707310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A2DB575-2278-463E-AADE-4DFAF97B15C5}"/>
                    </a:ext>
                  </a:extLst>
                </p:cNvPr>
                <p:cNvSpPr txBox="1"/>
                <p:nvPr/>
              </p:nvSpPr>
              <p:spPr>
                <a:xfrm>
                  <a:off x="7374693" y="2025346"/>
                  <a:ext cx="53392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A2DB575-2278-463E-AADE-4DFAF97B1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4693" y="2025346"/>
                  <a:ext cx="533929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4E712FD-B1E0-41B1-80BD-63925274F291}"/>
                    </a:ext>
                  </a:extLst>
                </p:cNvPr>
                <p:cNvSpPr txBox="1"/>
                <p:nvPr/>
              </p:nvSpPr>
              <p:spPr>
                <a:xfrm>
                  <a:off x="6533598" y="2309727"/>
                  <a:ext cx="53392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4E712FD-B1E0-41B1-80BD-63925274F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598" y="2309727"/>
                  <a:ext cx="533929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5782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Bi-A*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52" y="1349826"/>
                <a:ext cx="8445295" cy="5517976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altLang="zh-CN" sz="2100" dirty="0"/>
                  <a:t>Forward Estimation: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CN" sz="2100" dirty="0"/>
              </a:p>
              <a:p>
                <a:pPr lvl="1"/>
                <a:r>
                  <a:rPr lang="en-US" altLang="zh-CN" sz="2100" dirty="0"/>
                  <a:t>Backward Estimation: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altLang="zh-CN" sz="2100" dirty="0"/>
              </a:p>
              <a:p>
                <a:pPr lvl="1"/>
                <a:endParaRPr lang="en-US" altLang="zh-CN" sz="2100" dirty="0"/>
              </a:p>
              <a:p>
                <a:pPr lvl="1"/>
                <a:r>
                  <a:rPr lang="en-US" altLang="zh-CN" sz="2100" dirty="0"/>
                  <a:t>How about average?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900" dirty="0"/>
                  <a:t> from Forward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900" dirty="0"/>
                  <a:t> from Backward</a:t>
                </a:r>
              </a:p>
              <a:p>
                <a:pPr lvl="2"/>
                <a:endParaRPr lang="en-US" altLang="zh-CN" sz="1900" dirty="0"/>
              </a:p>
              <a:p>
                <a:pPr lvl="1"/>
                <a:r>
                  <a:rPr lang="en-US" altLang="zh-CN" sz="2100" dirty="0"/>
                  <a:t>Bi-Directional search on the new modified graph</a:t>
                </a:r>
              </a:p>
              <a:p>
                <a:pPr lvl="2"/>
                <a:endParaRPr lang="en-US" altLang="zh-CN" sz="2000" dirty="0"/>
              </a:p>
              <a:p>
                <a:pPr lvl="2"/>
                <a:endParaRPr lang="en-US" altLang="zh-CN" sz="1900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52" y="1349826"/>
                <a:ext cx="8445295" cy="55179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22887B-FA95-2C4B-AB73-E787E7CA7B00}"/>
              </a:ext>
            </a:extLst>
          </p:cNvPr>
          <p:cNvGrpSpPr/>
          <p:nvPr/>
        </p:nvGrpSpPr>
        <p:grpSpPr>
          <a:xfrm>
            <a:off x="6156176" y="2708920"/>
            <a:ext cx="2366103" cy="1639935"/>
            <a:chOff x="6067197" y="1467938"/>
            <a:chExt cx="2366103" cy="163993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C13F482-C8E8-0D48-A646-C519B5D91BAA}"/>
                </a:ext>
              </a:extLst>
            </p:cNvPr>
            <p:cNvGrpSpPr/>
            <p:nvPr/>
          </p:nvGrpSpPr>
          <p:grpSpPr>
            <a:xfrm>
              <a:off x="6067197" y="1467938"/>
              <a:ext cx="1900770" cy="1639935"/>
              <a:chOff x="4665801" y="958746"/>
              <a:chExt cx="1900770" cy="163993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0B5F355-17F4-AB48-BEF2-3DB34121F576}"/>
                  </a:ext>
                </a:extLst>
              </p:cNvPr>
              <p:cNvSpPr/>
              <p:nvPr/>
            </p:nvSpPr>
            <p:spPr>
              <a:xfrm>
                <a:off x="4843061" y="1643601"/>
                <a:ext cx="99628" cy="99628"/>
              </a:xfrm>
              <a:prstGeom prst="ellips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01750DF-6A58-4C49-8281-241692EFC256}"/>
                      </a:ext>
                    </a:extLst>
                  </p:cNvPr>
                  <p:cNvSpPr txBox="1"/>
                  <p:nvPr/>
                </p:nvSpPr>
                <p:spPr>
                  <a:xfrm>
                    <a:off x="4665801" y="1306045"/>
                    <a:ext cx="3545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39CCC06-59F0-4C0E-879F-8B1E69DF98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5801" y="1306045"/>
                    <a:ext cx="35452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A933EE8-2EE6-7747-9921-6EB581FB671F}"/>
                  </a:ext>
                </a:extLst>
              </p:cNvPr>
              <p:cNvSpPr/>
              <p:nvPr/>
            </p:nvSpPr>
            <p:spPr>
              <a:xfrm>
                <a:off x="6396877" y="2179535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83B9E08-04C9-3E4D-A83B-50C8BAF1371D}"/>
                  </a:ext>
                </a:extLst>
              </p:cNvPr>
              <p:cNvSpPr/>
              <p:nvPr/>
            </p:nvSpPr>
            <p:spPr>
              <a:xfrm>
                <a:off x="5445625" y="1280427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26F3991-4984-CB43-BDBE-6827338AFD28}"/>
                      </a:ext>
                    </a:extLst>
                  </p:cNvPr>
                  <p:cNvSpPr txBox="1"/>
                  <p:nvPr/>
                </p:nvSpPr>
                <p:spPr>
                  <a:xfrm>
                    <a:off x="5196519" y="958746"/>
                    <a:ext cx="3812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26F3991-4984-CB43-BDBE-6827338AF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6519" y="958746"/>
                    <a:ext cx="38125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750D003-449C-6D41-8719-9A3321CE5B7D}"/>
                      </a:ext>
                    </a:extLst>
                  </p:cNvPr>
                  <p:cNvSpPr txBox="1"/>
                  <p:nvPr/>
                </p:nvSpPr>
                <p:spPr>
                  <a:xfrm>
                    <a:off x="6227184" y="2229349"/>
                    <a:ext cx="33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750D003-449C-6D41-8719-9A3321CE5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7184" y="2229349"/>
                    <a:ext cx="339387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2E95E6D-A21B-054B-9155-98D80EAC9C66}"/>
                  </a:ext>
                </a:extLst>
              </p:cNvPr>
              <p:cNvCxnSpPr>
                <a:cxnSpLocks/>
                <a:stCxn id="55" idx="5"/>
                <a:endCxn id="54" idx="1"/>
              </p:cNvCxnSpPr>
              <p:nvPr/>
            </p:nvCxnSpPr>
            <p:spPr>
              <a:xfrm>
                <a:off x="5530663" y="1365465"/>
                <a:ext cx="880804" cy="828660"/>
              </a:xfrm>
              <a:prstGeom prst="straightConnector1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0AB94CF-00EA-BE48-9B2C-08BA0077EC18}"/>
                  </a:ext>
                </a:extLst>
              </p:cNvPr>
              <p:cNvCxnSpPr>
                <a:cxnSpLocks/>
                <a:stCxn id="52" idx="6"/>
                <a:endCxn id="54" idx="3"/>
              </p:cNvCxnSpPr>
              <p:nvPr/>
            </p:nvCxnSpPr>
            <p:spPr>
              <a:xfrm>
                <a:off x="4942689" y="1693415"/>
                <a:ext cx="1468778" cy="571158"/>
              </a:xfrm>
              <a:prstGeom prst="straightConnector1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3562BD9-6E63-714A-890E-E8CB5281D4F9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 flipV="1">
              <a:off x="6344085" y="1839433"/>
              <a:ext cx="502936" cy="363174"/>
            </a:xfrm>
            <a:prstGeom prst="straightConnector1">
              <a:avLst/>
            </a:prstGeom>
            <a:ln>
              <a:solidFill>
                <a:srgbClr val="FF9900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E136D82-5189-BC49-90FE-366817A8B3CB}"/>
                    </a:ext>
                  </a:extLst>
                </p:cNvPr>
                <p:cNvSpPr txBox="1"/>
                <p:nvPr/>
              </p:nvSpPr>
              <p:spPr>
                <a:xfrm>
                  <a:off x="6237620" y="1742993"/>
                  <a:ext cx="6115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E136D82-5189-BC49-90FE-366817A8B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620" y="1742993"/>
                  <a:ext cx="611578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EA88FC5-9000-4449-AB36-B8B95383C905}"/>
                    </a:ext>
                  </a:extLst>
                </p:cNvPr>
                <p:cNvSpPr txBox="1"/>
                <p:nvPr/>
              </p:nvSpPr>
              <p:spPr>
                <a:xfrm>
                  <a:off x="7835252" y="2197977"/>
                  <a:ext cx="598048" cy="291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2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EA88FC5-9000-4449-AB36-B8B95383C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5252" y="2197977"/>
                  <a:ext cx="598048" cy="29181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D5AE27-0B7E-8C49-B051-AC5D2E8F5703}"/>
                    </a:ext>
                  </a:extLst>
                </p:cNvPr>
                <p:cNvSpPr txBox="1"/>
                <p:nvPr/>
              </p:nvSpPr>
              <p:spPr>
                <a:xfrm>
                  <a:off x="6180809" y="2580735"/>
                  <a:ext cx="1500372" cy="2918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1D5AE27-0B7E-8C49-B051-AC5D2E8F5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0809" y="2580735"/>
                  <a:ext cx="1500372" cy="29181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537F3B5-DA4A-0045-9C20-D3F59AD091C4}"/>
                  </a:ext>
                </a:extLst>
              </p:cNvPr>
              <p:cNvSpPr txBox="1"/>
              <p:nvPr/>
            </p:nvSpPr>
            <p:spPr>
              <a:xfrm>
                <a:off x="8025106" y="3003457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537F3B5-DA4A-0045-9C20-D3F59AD09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106" y="3003457"/>
                <a:ext cx="37414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DCA62A-F304-5640-9A43-22FE90E255CC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>
          <a:xfrm>
            <a:off x="7035628" y="3080415"/>
            <a:ext cx="932684" cy="161994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3ADFB83D-730B-4546-8B75-988E15A4AB97}"/>
              </a:ext>
            </a:extLst>
          </p:cNvPr>
          <p:cNvSpPr/>
          <p:nvPr/>
        </p:nvSpPr>
        <p:spPr>
          <a:xfrm>
            <a:off x="7968312" y="3192595"/>
            <a:ext cx="99628" cy="996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D3D1B86-A02E-3341-97E6-FF8CB066C39B}"/>
              </a:ext>
            </a:extLst>
          </p:cNvPr>
          <p:cNvCxnSpPr>
            <a:cxnSpLocks/>
            <a:stCxn id="52" idx="6"/>
            <a:endCxn id="62" idx="2"/>
          </p:cNvCxnSpPr>
          <p:nvPr/>
        </p:nvCxnSpPr>
        <p:spPr>
          <a:xfrm flipV="1">
            <a:off x="6433064" y="3242409"/>
            <a:ext cx="1535248" cy="20118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4C3E46E-6EF2-AE42-AEDF-32CE3C33C219}"/>
              </a:ext>
            </a:extLst>
          </p:cNvPr>
          <p:cNvCxnSpPr>
            <a:cxnSpLocks/>
            <a:stCxn id="62" idx="4"/>
            <a:endCxn id="54" idx="7"/>
          </p:cNvCxnSpPr>
          <p:nvPr/>
        </p:nvCxnSpPr>
        <p:spPr>
          <a:xfrm flipH="1">
            <a:off x="7972290" y="3292223"/>
            <a:ext cx="45836" cy="652076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8F2C203-5ABE-3345-B309-17032B41702A}"/>
                  </a:ext>
                </a:extLst>
              </p:cNvPr>
              <p:cNvSpPr txBox="1"/>
              <p:nvPr/>
            </p:nvSpPr>
            <p:spPr>
              <a:xfrm>
                <a:off x="6671529" y="3137022"/>
                <a:ext cx="602281" cy="291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8F2C203-5ABE-3345-B309-17032B417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29" y="3137022"/>
                <a:ext cx="602281" cy="291811"/>
              </a:xfrm>
              <a:prstGeom prst="rect">
                <a:avLst/>
              </a:prstGeom>
              <a:blipFill>
                <a:blip r:embed="rId21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A52891A-5D42-4A4A-A38D-0347CA2E0AC9}"/>
                  </a:ext>
                </a:extLst>
              </p:cNvPr>
              <p:cNvSpPr txBox="1"/>
              <p:nvPr/>
            </p:nvSpPr>
            <p:spPr>
              <a:xfrm>
                <a:off x="7410780" y="3263668"/>
                <a:ext cx="6073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A52891A-5D42-4A4A-A38D-0347CA2E0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780" y="3263668"/>
                <a:ext cx="607346" cy="276999"/>
              </a:xfrm>
              <a:prstGeom prst="rect">
                <a:avLst/>
              </a:prstGeom>
              <a:blipFill>
                <a:blip r:embed="rId2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79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When does estimation work?</a:t>
                </a:r>
              </a:p>
              <a:p>
                <a:pPr lvl="1"/>
                <a:r>
                  <a:rPr lang="en-US" altLang="zh-CN" b="0" dirty="0"/>
                  <a:t>Correctness guarantee: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closer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smaller search space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703CCD-1312-460B-B22B-9AFF15253363}"/>
              </a:ext>
            </a:extLst>
          </p:cNvPr>
          <p:cNvCxnSpPr>
            <a:cxnSpLocks/>
          </p:cNvCxnSpPr>
          <p:nvPr/>
        </p:nvCxnSpPr>
        <p:spPr>
          <a:xfrm flipV="1">
            <a:off x="4556930" y="3163185"/>
            <a:ext cx="0" cy="282921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B63E28-296C-45A0-9C37-F0178C6BA212}"/>
              </a:ext>
            </a:extLst>
          </p:cNvPr>
          <p:cNvCxnSpPr>
            <a:cxnSpLocks/>
          </p:cNvCxnSpPr>
          <p:nvPr/>
        </p:nvCxnSpPr>
        <p:spPr>
          <a:xfrm>
            <a:off x="4556930" y="4103055"/>
            <a:ext cx="2880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E97EFC-2CE8-488F-9E22-94D6D595B90D}"/>
                  </a:ext>
                </a:extLst>
              </p:cNvPr>
              <p:cNvSpPr txBox="1"/>
              <p:nvPr/>
            </p:nvSpPr>
            <p:spPr>
              <a:xfrm>
                <a:off x="4748499" y="3913449"/>
                <a:ext cx="1023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E97EFC-2CE8-488F-9E22-94D6D595B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499" y="3913449"/>
                <a:ext cx="102307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59DD80-5BD8-4869-B5A4-F3A89BDBB960}"/>
                  </a:ext>
                </a:extLst>
              </p:cNvPr>
              <p:cNvSpPr txBox="1"/>
              <p:nvPr/>
            </p:nvSpPr>
            <p:spPr>
              <a:xfrm>
                <a:off x="4794029" y="3163184"/>
                <a:ext cx="25202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Distance of other paths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59DD80-5BD8-4869-B5A4-F3A89BDBB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029" y="3163184"/>
                <a:ext cx="2520273" cy="646331"/>
              </a:xfrm>
              <a:prstGeom prst="rect">
                <a:avLst/>
              </a:prstGeom>
              <a:blipFill>
                <a:blip r:embed="rId6"/>
                <a:stretch>
                  <a:fillRect l="-193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991F91-7425-45B2-8BFC-C2F3A31AD8A4}"/>
                  </a:ext>
                </a:extLst>
              </p:cNvPr>
              <p:cNvSpPr txBox="1"/>
              <p:nvPr/>
            </p:nvSpPr>
            <p:spPr>
              <a:xfrm>
                <a:off x="4845899" y="5807737"/>
                <a:ext cx="1349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/>
                  <a:t>, Dijkstra’s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991F91-7425-45B2-8BFC-C2F3A31AD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899" y="5807737"/>
                <a:ext cx="1349872" cy="369332"/>
              </a:xfrm>
              <a:prstGeom prst="rect">
                <a:avLst/>
              </a:prstGeom>
              <a:blipFill>
                <a:blip r:embed="rId7"/>
                <a:stretch>
                  <a:fillRect t="-10000" r="-27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B2D8FB-9185-4358-AC00-2DF286111714}"/>
              </a:ext>
            </a:extLst>
          </p:cNvPr>
          <p:cNvCxnSpPr>
            <a:cxnSpLocks/>
          </p:cNvCxnSpPr>
          <p:nvPr/>
        </p:nvCxnSpPr>
        <p:spPr>
          <a:xfrm>
            <a:off x="4556930" y="5992403"/>
            <a:ext cx="2880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639AE7-9DE6-4598-BAA8-8D0662DB5D48}"/>
                  </a:ext>
                </a:extLst>
              </p:cNvPr>
              <p:cNvSpPr/>
              <p:nvPr/>
            </p:nvSpPr>
            <p:spPr>
              <a:xfrm>
                <a:off x="7301550" y="4873575"/>
                <a:ext cx="933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639AE7-9DE6-4598-BAA8-8D0662DB5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550" y="4873575"/>
                <a:ext cx="93314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135F9164-DED2-435F-ACDD-EEBBACBEAB07}"/>
              </a:ext>
            </a:extLst>
          </p:cNvPr>
          <p:cNvSpPr/>
          <p:nvPr/>
        </p:nvSpPr>
        <p:spPr>
          <a:xfrm flipH="1">
            <a:off x="6908018" y="4130939"/>
            <a:ext cx="288134" cy="1858991"/>
          </a:xfrm>
          <a:prstGeom prst="leftBrace">
            <a:avLst>
              <a:gd name="adj1" fmla="val 71774"/>
              <a:gd name="adj2" fmla="val 5150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3D5E87-EA74-460C-95B4-7F1265092DC0}"/>
                  </a:ext>
                </a:extLst>
              </p:cNvPr>
              <p:cNvSpPr txBox="1"/>
              <p:nvPr/>
            </p:nvSpPr>
            <p:spPr>
              <a:xfrm>
                <a:off x="4794029" y="4666845"/>
                <a:ext cx="2210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𝐸𝑢𝑐𝑙𝑖𝑑𝑒𝑎𝑛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3D5E87-EA74-460C-95B4-7F1265092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029" y="4666845"/>
                <a:ext cx="22105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B81C15-D0C9-49B3-90A0-4F6B8E3CBB90}"/>
              </a:ext>
            </a:extLst>
          </p:cNvPr>
          <p:cNvCxnSpPr>
            <a:cxnSpLocks/>
          </p:cNvCxnSpPr>
          <p:nvPr/>
        </p:nvCxnSpPr>
        <p:spPr>
          <a:xfrm>
            <a:off x="4570921" y="4858660"/>
            <a:ext cx="2880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65C5D3-73D2-49D8-9142-79FCA367650A}"/>
              </a:ext>
            </a:extLst>
          </p:cNvPr>
          <p:cNvCxnSpPr>
            <a:cxnSpLocks/>
          </p:cNvCxnSpPr>
          <p:nvPr/>
        </p:nvCxnSpPr>
        <p:spPr>
          <a:xfrm>
            <a:off x="4570921" y="5416339"/>
            <a:ext cx="2880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8CDDEF7-9E4A-43C3-BA03-B55332425658}"/>
                  </a:ext>
                </a:extLst>
              </p:cNvPr>
              <p:cNvSpPr/>
              <p:nvPr/>
            </p:nvSpPr>
            <p:spPr>
              <a:xfrm>
                <a:off x="4815780" y="5194628"/>
                <a:ext cx="19118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8CDDEF7-9E4A-43C3-BA03-B55332425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780" y="5194628"/>
                <a:ext cx="1911870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5CCD69-CC20-4406-BB9C-5F1ED78F5067}"/>
              </a:ext>
            </a:extLst>
          </p:cNvPr>
          <p:cNvCxnSpPr>
            <a:cxnSpLocks/>
          </p:cNvCxnSpPr>
          <p:nvPr/>
        </p:nvCxnSpPr>
        <p:spPr>
          <a:xfrm>
            <a:off x="4268897" y="5989930"/>
            <a:ext cx="28803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94B9212-F714-4E6E-BB5A-46DD95EABD75}"/>
              </a:ext>
            </a:extLst>
          </p:cNvPr>
          <p:cNvSpPr txBox="1"/>
          <p:nvPr/>
        </p:nvSpPr>
        <p:spPr>
          <a:xfrm>
            <a:off x="3506009" y="5805264"/>
            <a:ext cx="79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Circle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71BE8B-4D41-494A-B5C2-BE9427D7C10B}"/>
              </a:ext>
            </a:extLst>
          </p:cNvPr>
          <p:cNvSpPr txBox="1"/>
          <p:nvPr/>
        </p:nvSpPr>
        <p:spPr>
          <a:xfrm>
            <a:off x="2813165" y="3774949"/>
            <a:ext cx="1373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Line of the shortest path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4875EE-1603-41AE-87AE-248BA2F03994}"/>
              </a:ext>
            </a:extLst>
          </p:cNvPr>
          <p:cNvCxnSpPr>
            <a:cxnSpLocks/>
          </p:cNvCxnSpPr>
          <p:nvPr/>
        </p:nvCxnSpPr>
        <p:spPr>
          <a:xfrm>
            <a:off x="4259373" y="4110661"/>
            <a:ext cx="28803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A2E42F-E518-492F-94EC-AFE19F6CBAEC}"/>
              </a:ext>
            </a:extLst>
          </p:cNvPr>
          <p:cNvCxnSpPr>
            <a:cxnSpLocks/>
          </p:cNvCxnSpPr>
          <p:nvPr/>
        </p:nvCxnSpPr>
        <p:spPr>
          <a:xfrm>
            <a:off x="4259373" y="4912154"/>
            <a:ext cx="28803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0BF3CE-B29F-4B59-BD7D-71ADB4D09B93}"/>
              </a:ext>
            </a:extLst>
          </p:cNvPr>
          <p:cNvSpPr txBox="1"/>
          <p:nvPr/>
        </p:nvSpPr>
        <p:spPr>
          <a:xfrm>
            <a:off x="3339868" y="4727488"/>
            <a:ext cx="90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Ellipse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4E0C8DE-89BF-4FAD-9B24-CD92262703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6636" y="5516271"/>
            <a:ext cx="1349872" cy="11291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39F0A0C-02A3-4794-AA18-EE4A227AD0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640" y="4770947"/>
            <a:ext cx="900450" cy="450787"/>
          </a:xfrm>
          <a:prstGeom prst="rect">
            <a:avLst/>
          </a:prstGeom>
        </p:spPr>
      </p:pic>
      <p:sp>
        <p:nvSpPr>
          <p:cNvPr id="39" name="椭圆 33">
            <a:extLst>
              <a:ext uri="{FF2B5EF4-FFF2-40B4-BE49-F238E27FC236}">
                <a16:creationId xmlns:a16="http://schemas.microsoft.com/office/drawing/2014/main" id="{67B73509-8CA6-46E1-8A14-5101F2D73048}"/>
              </a:ext>
            </a:extLst>
          </p:cNvPr>
          <p:cNvSpPr/>
          <p:nvPr/>
        </p:nvSpPr>
        <p:spPr>
          <a:xfrm>
            <a:off x="2217292" y="4104391"/>
            <a:ext cx="45719" cy="5308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4">
            <a:extLst>
              <a:ext uri="{FF2B5EF4-FFF2-40B4-BE49-F238E27FC236}">
                <a16:creationId xmlns:a16="http://schemas.microsoft.com/office/drawing/2014/main" id="{BB707F46-1D66-4057-9860-28056E301A08}"/>
              </a:ext>
            </a:extLst>
          </p:cNvPr>
          <p:cNvSpPr/>
          <p:nvPr/>
        </p:nvSpPr>
        <p:spPr>
          <a:xfrm>
            <a:off x="2768862" y="4149098"/>
            <a:ext cx="45720" cy="530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35">
                <a:extLst>
                  <a:ext uri="{FF2B5EF4-FFF2-40B4-BE49-F238E27FC236}">
                    <a16:creationId xmlns:a16="http://schemas.microsoft.com/office/drawing/2014/main" id="{88F02E76-1C35-4548-99FA-B7B135F81B00}"/>
                  </a:ext>
                </a:extLst>
              </p:cNvPr>
              <p:cNvSpPr txBox="1"/>
              <p:nvPr/>
            </p:nvSpPr>
            <p:spPr>
              <a:xfrm>
                <a:off x="1988698" y="3867861"/>
                <a:ext cx="2024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14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文本框 35">
                <a:extLst>
                  <a:ext uri="{FF2B5EF4-FFF2-40B4-BE49-F238E27FC236}">
                    <a16:creationId xmlns:a16="http://schemas.microsoft.com/office/drawing/2014/main" id="{88F02E76-1C35-4548-99FA-B7B135F8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698" y="3867861"/>
                <a:ext cx="202460" cy="307777"/>
              </a:xfrm>
              <a:prstGeom prst="rect">
                <a:avLst/>
              </a:prstGeom>
              <a:blipFill>
                <a:blip r:embed="rId13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36">
                <a:extLst>
                  <a:ext uri="{FF2B5EF4-FFF2-40B4-BE49-F238E27FC236}">
                    <a16:creationId xmlns:a16="http://schemas.microsoft.com/office/drawing/2014/main" id="{0B07B605-5779-4E53-906D-0FE0A230E693}"/>
                  </a:ext>
                </a:extLst>
              </p:cNvPr>
              <p:cNvSpPr txBox="1"/>
              <p:nvPr/>
            </p:nvSpPr>
            <p:spPr>
              <a:xfrm>
                <a:off x="2707767" y="3944225"/>
                <a:ext cx="3147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CN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zh-CN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本框 36">
                <a:extLst>
                  <a:ext uri="{FF2B5EF4-FFF2-40B4-BE49-F238E27FC236}">
                    <a16:creationId xmlns:a16="http://schemas.microsoft.com/office/drawing/2014/main" id="{0B07B605-5779-4E53-906D-0FE0A230E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67" y="3944225"/>
                <a:ext cx="31474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F8A782CB-939A-4960-90B3-708F3E45D912}"/>
              </a:ext>
            </a:extLst>
          </p:cNvPr>
          <p:cNvCxnSpPr>
            <a:cxnSpLocks/>
            <a:stCxn id="39" idx="5"/>
            <a:endCxn id="40" idx="1"/>
          </p:cNvCxnSpPr>
          <p:nvPr/>
        </p:nvCxnSpPr>
        <p:spPr>
          <a:xfrm rot="16200000" flipH="1">
            <a:off x="2512351" y="3893664"/>
            <a:ext cx="7173" cy="519242"/>
          </a:xfrm>
          <a:prstGeom prst="curvedConnector5">
            <a:avLst>
              <a:gd name="adj1" fmla="val 956085"/>
              <a:gd name="adj2" fmla="val 50000"/>
              <a:gd name="adj3" fmla="val -643622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4642"/>
    </mc:Choice>
    <mc:Fallback xmlns="">
      <p:transition advTm="144642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66A9-9777-4AC0-9745-ED401C3E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When does estimation work?</a:t>
                </a:r>
              </a:p>
              <a:p>
                <a:pPr lvl="1"/>
                <a:r>
                  <a:rPr lang="en-US" altLang="zh-CN" b="0" dirty="0"/>
                  <a:t>Correctness guarantee: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closer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smaller search space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D5DD6-2065-447F-8F95-5E46BA610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6FC4-932C-4E32-8F4D-0739739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4993D-B1B6-49A7-AFB4-F55347FD2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45302"/>
            <a:ext cx="3310389" cy="3110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08D0F-3555-4814-8E99-09616C230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211" y="3141708"/>
            <a:ext cx="3901581" cy="31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036"/>
    </mc:Choice>
    <mc:Fallback xmlns="">
      <p:transition advTm="16036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F43B-E909-45C3-B3DE-D5EB121E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Landmark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89BB5C-2E04-4F28-AAF3-5FE588D01E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Select a set of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Precompute 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every other vertices</a:t>
                </a:r>
              </a:p>
              <a:p>
                <a:r>
                  <a:rPr lang="en-US" dirty="0"/>
                  <a:t>Lower-bounds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the maximum as the estimation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good landmark</a:t>
                </a:r>
              </a:p>
              <a:p>
                <a:pPr lvl="2"/>
                <a:r>
                  <a:rPr lang="en-US" dirty="0"/>
                  <a:t>Before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89BB5C-2E04-4F28-AAF3-5FE588D01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5AF92-0F22-44EF-BE04-A1E0B539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0A2B10-01C7-4282-9DB6-E2D1E1321A34}"/>
              </a:ext>
            </a:extLst>
          </p:cNvPr>
          <p:cNvGrpSpPr/>
          <p:nvPr/>
        </p:nvGrpSpPr>
        <p:grpSpPr>
          <a:xfrm>
            <a:off x="6196558" y="2237568"/>
            <a:ext cx="1880133" cy="1460487"/>
            <a:chOff x="7458589" y="3027470"/>
            <a:chExt cx="1880133" cy="14604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8C0C7D-B98F-471D-8BBC-B232B5997C3E}"/>
                </a:ext>
              </a:extLst>
            </p:cNvPr>
            <p:cNvGrpSpPr/>
            <p:nvPr/>
          </p:nvGrpSpPr>
          <p:grpSpPr>
            <a:xfrm>
              <a:off x="7458589" y="3027470"/>
              <a:ext cx="1880133" cy="1460487"/>
              <a:chOff x="4781008" y="1319294"/>
              <a:chExt cx="1880133" cy="146048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FEBBCB-2CC5-4FD6-8ECD-76580A1E3154}"/>
                  </a:ext>
                </a:extLst>
              </p:cNvPr>
              <p:cNvSpPr/>
              <p:nvPr/>
            </p:nvSpPr>
            <p:spPr>
              <a:xfrm>
                <a:off x="5148064" y="1601180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FF33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C5A385D-14C5-468A-8C18-C8D0B704D0AA}"/>
                  </a:ext>
                </a:extLst>
              </p:cNvPr>
              <p:cNvSpPr/>
              <p:nvPr/>
            </p:nvSpPr>
            <p:spPr>
              <a:xfrm>
                <a:off x="5964230" y="2339771"/>
                <a:ext cx="99628" cy="99628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BA2C44A-1FC1-415A-8EBD-D799508A37EE}"/>
                      </a:ext>
                    </a:extLst>
                  </p:cNvPr>
                  <p:cNvSpPr txBox="1"/>
                  <p:nvPr/>
                </p:nvSpPr>
                <p:spPr>
                  <a:xfrm>
                    <a:off x="5956511" y="2410449"/>
                    <a:ext cx="4165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BA2C44A-1FC1-415A-8EBD-D799508A37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6511" y="2410449"/>
                    <a:ext cx="41652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52D734-1B80-4299-98B7-145CEA42659C}"/>
                      </a:ext>
                    </a:extLst>
                  </p:cNvPr>
                  <p:cNvSpPr txBox="1"/>
                  <p:nvPr/>
                </p:nvSpPr>
                <p:spPr>
                  <a:xfrm>
                    <a:off x="4781008" y="1408147"/>
                    <a:ext cx="3812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52D734-1B80-4299-98B7-145CEA4265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1008" y="1408147"/>
                    <a:ext cx="3812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AF2A2A-A05B-45C4-86F6-344764AB83CC}"/>
                  </a:ext>
                </a:extLst>
              </p:cNvPr>
              <p:cNvSpPr/>
              <p:nvPr/>
            </p:nvSpPr>
            <p:spPr>
              <a:xfrm>
                <a:off x="6265039" y="1533328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FF33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D9EDC41-0CE3-4E97-83BD-8A1C070F6D01}"/>
                      </a:ext>
                    </a:extLst>
                  </p:cNvPr>
                  <p:cNvSpPr txBox="1"/>
                  <p:nvPr/>
                </p:nvSpPr>
                <p:spPr>
                  <a:xfrm>
                    <a:off x="6287000" y="1319294"/>
                    <a:ext cx="3741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D9EDC41-0CE3-4E97-83BD-8A1C070F6D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7000" y="1319294"/>
                    <a:ext cx="37414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898B340-8FF8-4376-BC27-D3E34FCF74E7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7925273" y="3291318"/>
              <a:ext cx="1017347" cy="67852"/>
            </a:xfrm>
            <a:prstGeom prst="straightConnector1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3300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6F8CB7-A1CE-45B5-B1C1-3F194261577E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>
            <a:off x="6648652" y="2604492"/>
            <a:ext cx="731128" cy="70336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0C11DF-4DD1-4A9F-883B-474C11D5A3AB}"/>
              </a:ext>
            </a:extLst>
          </p:cNvPr>
          <p:cNvCxnSpPr>
            <a:cxnSpLocks/>
            <a:stCxn id="14" idx="4"/>
            <a:endCxn id="9" idx="7"/>
          </p:cNvCxnSpPr>
          <p:nvPr/>
        </p:nvCxnSpPr>
        <p:spPr>
          <a:xfrm flipH="1">
            <a:off x="7464818" y="2551230"/>
            <a:ext cx="265585" cy="7214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53FC408-2E4C-4B71-A1C2-027C06A18D70}"/>
                  </a:ext>
                </a:extLst>
              </p:cNvPr>
              <p:cNvSpPr txBox="1"/>
              <p:nvPr/>
            </p:nvSpPr>
            <p:spPr>
              <a:xfrm>
                <a:off x="7227898" y="1838817"/>
                <a:ext cx="421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53FC408-2E4C-4B71-A1C2-027C06A18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98" y="1838817"/>
                <a:ext cx="421846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0A8503-06C7-4F61-A7EB-58B22114DB18}"/>
              </a:ext>
            </a:extLst>
          </p:cNvPr>
          <p:cNvCxnSpPr>
            <a:cxnSpLocks/>
            <a:stCxn id="8" idx="7"/>
            <a:endCxn id="36" idx="3"/>
          </p:cNvCxnSpPr>
          <p:nvPr/>
        </p:nvCxnSpPr>
        <p:spPr>
          <a:xfrm flipV="1">
            <a:off x="6648652" y="2253014"/>
            <a:ext cx="473914" cy="2810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66241B-4F90-4D66-85DD-DB5A20F8A7FA}"/>
              </a:ext>
            </a:extLst>
          </p:cNvPr>
          <p:cNvCxnSpPr>
            <a:cxnSpLocks/>
            <a:stCxn id="14" idx="1"/>
            <a:endCxn id="36" idx="5"/>
          </p:cNvCxnSpPr>
          <p:nvPr/>
        </p:nvCxnSpPr>
        <p:spPr>
          <a:xfrm flipH="1" flipV="1">
            <a:off x="7193014" y="2253014"/>
            <a:ext cx="502165" cy="21317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2A76226-EF99-4DB2-B802-60789F391AEB}"/>
              </a:ext>
            </a:extLst>
          </p:cNvPr>
          <p:cNvSpPr/>
          <p:nvPr/>
        </p:nvSpPr>
        <p:spPr>
          <a:xfrm>
            <a:off x="7107976" y="2167976"/>
            <a:ext cx="99628" cy="9962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54B4072-C0B6-450B-A3F8-DF1A9733EA91}"/>
              </a:ext>
            </a:extLst>
          </p:cNvPr>
          <p:cNvCxnSpPr>
            <a:cxnSpLocks/>
            <a:stCxn id="8" idx="6"/>
            <a:endCxn id="51" idx="2"/>
          </p:cNvCxnSpPr>
          <p:nvPr/>
        </p:nvCxnSpPr>
        <p:spPr>
          <a:xfrm>
            <a:off x="6663242" y="2569268"/>
            <a:ext cx="1533382" cy="184662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6A9D7A6-DEDC-473D-8FC8-3C32DBE85773}"/>
              </a:ext>
            </a:extLst>
          </p:cNvPr>
          <p:cNvCxnSpPr>
            <a:cxnSpLocks/>
            <a:stCxn id="14" idx="5"/>
            <a:endCxn id="51" idx="0"/>
          </p:cNvCxnSpPr>
          <p:nvPr/>
        </p:nvCxnSpPr>
        <p:spPr>
          <a:xfrm>
            <a:off x="7765627" y="2536640"/>
            <a:ext cx="480811" cy="167476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F57894B-765C-4C8C-A9EE-355C64475CED}"/>
              </a:ext>
            </a:extLst>
          </p:cNvPr>
          <p:cNvSpPr/>
          <p:nvPr/>
        </p:nvSpPr>
        <p:spPr>
          <a:xfrm>
            <a:off x="8196624" y="2704116"/>
            <a:ext cx="99628" cy="99628"/>
          </a:xfrm>
          <a:prstGeom prst="ellipse">
            <a:avLst/>
          </a:prstGeom>
          <a:solidFill>
            <a:srgbClr val="FF66FF"/>
          </a:solidFill>
          <a:ln>
            <a:solidFill>
              <a:srgbClr val="FF66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AB59EEC-B6CA-4E59-AF8C-1557D1EF8F95}"/>
                  </a:ext>
                </a:extLst>
              </p:cNvPr>
              <p:cNvSpPr txBox="1"/>
              <p:nvPr/>
            </p:nvSpPr>
            <p:spPr>
              <a:xfrm>
                <a:off x="8239667" y="2584181"/>
                <a:ext cx="421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AB59EEC-B6CA-4E59-AF8C-1557D1EF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667" y="2584181"/>
                <a:ext cx="4218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8F97CCA7-F191-484C-8DE6-CA4603BB071F}"/>
              </a:ext>
            </a:extLst>
          </p:cNvPr>
          <p:cNvGrpSpPr/>
          <p:nvPr/>
        </p:nvGrpSpPr>
        <p:grpSpPr>
          <a:xfrm>
            <a:off x="6115686" y="2239479"/>
            <a:ext cx="1965181" cy="1460487"/>
            <a:chOff x="7373541" y="3027470"/>
            <a:chExt cx="1965181" cy="146048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42EC4C3-F560-41BE-A953-7401D2C081DD}"/>
                </a:ext>
              </a:extLst>
            </p:cNvPr>
            <p:cNvGrpSpPr/>
            <p:nvPr/>
          </p:nvGrpSpPr>
          <p:grpSpPr>
            <a:xfrm>
              <a:off x="7373541" y="3027470"/>
              <a:ext cx="1965181" cy="1460487"/>
              <a:chOff x="4695960" y="1319294"/>
              <a:chExt cx="1965181" cy="1460487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A191B6F-8976-4C6A-BD9B-0F81CD878108}"/>
                  </a:ext>
                </a:extLst>
              </p:cNvPr>
              <p:cNvSpPr/>
              <p:nvPr/>
            </p:nvSpPr>
            <p:spPr>
              <a:xfrm>
                <a:off x="5148064" y="1601180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FF33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9948F98-3631-4BDC-919B-1B744469E9E7}"/>
                  </a:ext>
                </a:extLst>
              </p:cNvPr>
              <p:cNvSpPr/>
              <p:nvPr/>
            </p:nvSpPr>
            <p:spPr>
              <a:xfrm>
                <a:off x="5964230" y="2339771"/>
                <a:ext cx="99628" cy="99628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FC506E5-3703-46BC-A1B8-0E1379C77970}"/>
                      </a:ext>
                    </a:extLst>
                  </p:cNvPr>
                  <p:cNvSpPr txBox="1"/>
                  <p:nvPr/>
                </p:nvSpPr>
                <p:spPr>
                  <a:xfrm>
                    <a:off x="5956511" y="2410449"/>
                    <a:ext cx="4165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FC506E5-3703-46BC-A1B8-0E1379C779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6511" y="2410449"/>
                    <a:ext cx="41652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2643B7F-CA54-46B6-BB70-2C421F312095}"/>
                      </a:ext>
                    </a:extLst>
                  </p:cNvPr>
                  <p:cNvSpPr txBox="1"/>
                  <p:nvPr/>
                </p:nvSpPr>
                <p:spPr>
                  <a:xfrm>
                    <a:off x="4781008" y="1408147"/>
                    <a:ext cx="3812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2643B7F-CA54-46B6-BB70-2C421F3120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1008" y="1408147"/>
                    <a:ext cx="38125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F893A1-2FA5-4EA7-A7FD-09B7387AE69A}"/>
                  </a:ext>
                </a:extLst>
              </p:cNvPr>
              <p:cNvSpPr/>
              <p:nvPr/>
            </p:nvSpPr>
            <p:spPr>
              <a:xfrm>
                <a:off x="4793037" y="2034535"/>
                <a:ext cx="99628" cy="9962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292417E-B2DF-4F5A-9369-78DF7513A7F5}"/>
                  </a:ext>
                </a:extLst>
              </p:cNvPr>
              <p:cNvSpPr/>
              <p:nvPr/>
            </p:nvSpPr>
            <p:spPr>
              <a:xfrm>
                <a:off x="6265039" y="1533328"/>
                <a:ext cx="99628" cy="9962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FF33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FDB6CFA-476A-4E49-A9F9-08AB86601E97}"/>
                      </a:ext>
                    </a:extLst>
                  </p:cNvPr>
                  <p:cNvSpPr txBox="1"/>
                  <p:nvPr/>
                </p:nvSpPr>
                <p:spPr>
                  <a:xfrm>
                    <a:off x="6287000" y="1319294"/>
                    <a:ext cx="3741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FDB6CFA-476A-4E49-A9F9-08AB86601E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7000" y="1319294"/>
                    <a:ext cx="37414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DBB1FCC-9FB7-46EE-A34C-F2C123E619DE}"/>
                      </a:ext>
                    </a:extLst>
                  </p:cNvPr>
                  <p:cNvSpPr txBox="1"/>
                  <p:nvPr/>
                </p:nvSpPr>
                <p:spPr>
                  <a:xfrm>
                    <a:off x="4695960" y="2073068"/>
                    <a:ext cx="4218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DBB1FCC-9FB7-46EE-A34C-F2C123E619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5960" y="2073068"/>
                    <a:ext cx="42184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6D14B25-DF58-4808-9F47-F5A8031F2050}"/>
                  </a:ext>
                </a:extLst>
              </p:cNvPr>
              <p:cNvCxnSpPr>
                <a:cxnSpLocks/>
                <a:stCxn id="71" idx="3"/>
                <a:endCxn id="70" idx="7"/>
              </p:cNvCxnSpPr>
              <p:nvPr/>
            </p:nvCxnSpPr>
            <p:spPr>
              <a:xfrm flipH="1">
                <a:off x="4878075" y="1618366"/>
                <a:ext cx="1401554" cy="430759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C579BA2A-E517-4035-90B6-219317C06BF5}"/>
                  </a:ext>
                </a:extLst>
              </p:cNvPr>
              <p:cNvCxnSpPr>
                <a:cxnSpLocks/>
                <a:stCxn id="66" idx="4"/>
                <a:endCxn id="70" idx="0"/>
              </p:cNvCxnSpPr>
              <p:nvPr/>
            </p:nvCxnSpPr>
            <p:spPr>
              <a:xfrm flipH="1">
                <a:off x="4842851" y="1700808"/>
                <a:ext cx="355027" cy="333727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B9C6892-1825-46F5-8F68-371F7105CFA0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V="1">
              <a:off x="7925273" y="3291318"/>
              <a:ext cx="1017347" cy="67852"/>
            </a:xfrm>
            <a:prstGeom prst="straightConnector1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3300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FBA12BF-B3E7-4996-88E9-0FC90A6E06D6}"/>
              </a:ext>
            </a:extLst>
          </p:cNvPr>
          <p:cNvCxnSpPr>
            <a:cxnSpLocks/>
            <a:stCxn id="71" idx="4"/>
            <a:endCxn id="67" idx="7"/>
          </p:cNvCxnSpPr>
          <p:nvPr/>
        </p:nvCxnSpPr>
        <p:spPr>
          <a:xfrm flipH="1">
            <a:off x="7468994" y="2553141"/>
            <a:ext cx="265585" cy="72140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9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9813"/>
    </mc:Choice>
    <mc:Fallback xmlns="">
      <p:transition advTm="139813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F43B-E909-45C3-B3DE-D5EB121E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Directed: Landmark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5AF92-0F22-44EF-BE04-A1E0B539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8A612C3-7142-4276-9472-406CDCD1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872" y="2139635"/>
            <a:ext cx="2932945" cy="34185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FCC0CF-2674-4E4A-AAEB-5490599A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7820"/>
            <a:ext cx="2975254" cy="34147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407B55A-2C42-4B71-9182-36F059833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561" y="2147820"/>
            <a:ext cx="2910137" cy="34185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590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853"/>
    </mc:Choice>
    <mc:Fallback xmlns="">
      <p:transition advTm="20853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C721-563F-499E-AB22-C69D5E87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B10C2-3295-4B37-AB86-85860F62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previous mentioned methods</a:t>
            </a:r>
          </a:p>
          <a:p>
            <a:pPr lvl="1"/>
            <a:r>
              <a:rPr lang="en-US" dirty="0"/>
              <a:t>Search only use the original graph</a:t>
            </a:r>
          </a:p>
          <a:p>
            <a:pPr lvl="1"/>
            <a:r>
              <a:rPr lang="en-US" dirty="0"/>
              <a:t>Nearly no pre-processing</a:t>
            </a:r>
          </a:p>
          <a:p>
            <a:pPr lvl="1"/>
            <a:r>
              <a:rPr lang="en-US" dirty="0"/>
              <a:t>Building brick for the ground truth</a:t>
            </a:r>
          </a:p>
          <a:p>
            <a:pPr lvl="1"/>
            <a:r>
              <a:rPr lang="en-US" dirty="0"/>
              <a:t>But slow…</a:t>
            </a:r>
          </a:p>
          <a:p>
            <a:r>
              <a:rPr lang="en-US" dirty="0"/>
              <a:t>Query</a:t>
            </a:r>
          </a:p>
          <a:p>
            <a:pPr lvl="1"/>
            <a:r>
              <a:rPr lang="en-US" dirty="0"/>
              <a:t>Faster query answering</a:t>
            </a:r>
          </a:p>
          <a:p>
            <a:pPr lvl="1"/>
            <a:r>
              <a:rPr lang="en-US" dirty="0"/>
              <a:t>With index</a:t>
            </a:r>
          </a:p>
          <a:p>
            <a:pPr lvl="2"/>
            <a:r>
              <a:rPr lang="en-US" dirty="0"/>
              <a:t>Add shortcuts?</a:t>
            </a:r>
          </a:p>
          <a:p>
            <a:pPr lvl="2"/>
            <a:r>
              <a:rPr lang="en-US" dirty="0"/>
              <a:t>All pair distance?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ADFBC-F32A-42C2-B82B-358BA099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92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521"/>
    </mc:Choice>
    <mc:Fallback xmlns="">
      <p:transition advTm="7552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B2D2-E92E-1240-8735-6BC4DDDC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5C4E7-4872-E14F-B78F-D9F6F1D62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4022178" cy="4953000"/>
          </a:xfrm>
        </p:spPr>
        <p:txBody>
          <a:bodyPr/>
          <a:lstStyle/>
          <a:p>
            <a:r>
              <a:rPr lang="en-US" dirty="0"/>
              <a:t>Classic Maps</a:t>
            </a:r>
          </a:p>
          <a:p>
            <a:pPr lvl="1"/>
            <a:r>
              <a:rPr lang="en-US" dirty="0"/>
              <a:t>Districts, Roads, Streets, POIs, Bus Routes/Stops,…</a:t>
            </a:r>
          </a:p>
          <a:p>
            <a:pPr lvl="1"/>
            <a:r>
              <a:rPr lang="en-US" dirty="0"/>
              <a:t>Seas, Mountains, Rivers, …</a:t>
            </a:r>
          </a:p>
          <a:p>
            <a:pPr lvl="1"/>
            <a:r>
              <a:rPr lang="en-US" dirty="0"/>
              <a:t>Fixed Accuracy (Scale)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Basic Navigation</a:t>
            </a:r>
          </a:p>
          <a:p>
            <a:pPr lvl="2"/>
            <a:r>
              <a:rPr lang="en-US" dirty="0"/>
              <a:t>Approximate Distance</a:t>
            </a:r>
          </a:p>
          <a:p>
            <a:pPr lvl="2"/>
            <a:r>
              <a:rPr lang="en-US" dirty="0"/>
              <a:t>Approximate Direction</a:t>
            </a:r>
          </a:p>
          <a:p>
            <a:pPr lvl="2"/>
            <a:r>
              <a:rPr lang="en-US" dirty="0"/>
              <a:t>Approximate Current Location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79E2B-A03F-704E-A587-BFD37E8F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4BF136B-7B83-4F6A-B9D4-0A7A8015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20" y="261507"/>
            <a:ext cx="2974180" cy="4477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074331-9BFD-451E-B245-16AADAF61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514" y="4858489"/>
            <a:ext cx="2756324" cy="2026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8D16A7B-0BC8-4C41-A110-ABCC891D9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4" y="5033989"/>
            <a:ext cx="4022178" cy="1824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5BBE8-C454-4064-8644-BA5118E83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175" y="4858489"/>
            <a:ext cx="1424313" cy="18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1969"/>
    </mc:Choice>
    <mc:Fallback xmlns="">
      <p:transition advTm="171969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" y="1295400"/>
            <a:ext cx="5657702" cy="4953000"/>
          </a:xfrm>
        </p:spPr>
        <p:txBody>
          <a:bodyPr/>
          <a:lstStyle/>
          <a:p>
            <a:r>
              <a:rPr lang="en-US" dirty="0"/>
              <a:t>Let’s come back to Brisbane map</a:t>
            </a:r>
          </a:p>
          <a:p>
            <a:pPr lvl="1"/>
            <a:r>
              <a:rPr lang="en-US" dirty="0"/>
              <a:t>From Toowong to Woolloongaba, go via City</a:t>
            </a:r>
          </a:p>
          <a:p>
            <a:pPr lvl="1"/>
            <a:r>
              <a:rPr lang="en-US" dirty="0"/>
              <a:t>From West End to Bowen Hills, go via City</a:t>
            </a:r>
          </a:p>
          <a:p>
            <a:pPr lvl="1"/>
            <a:r>
              <a:rPr lang="en-US" dirty="0"/>
              <a:t>From the Gap to Cannon Hill, go via City</a:t>
            </a:r>
          </a:p>
          <a:p>
            <a:pPr lvl="1"/>
            <a:r>
              <a:rPr lang="en-US" dirty="0"/>
              <a:t>…</a:t>
            </a:r>
          </a:p>
          <a:p>
            <a:pPr lvl="2"/>
            <a:r>
              <a:rPr lang="en-US" dirty="0"/>
              <a:t>City has several bridges</a:t>
            </a:r>
          </a:p>
          <a:p>
            <a:pPr lvl="2"/>
            <a:r>
              <a:rPr lang="en-US" dirty="0"/>
              <a:t>City is connected with M3, M5 and M7</a:t>
            </a:r>
          </a:p>
          <a:p>
            <a:pPr lvl="2"/>
            <a:r>
              <a:rPr lang="en-US" dirty="0"/>
              <a:t>City is in the center</a:t>
            </a:r>
          </a:p>
          <a:p>
            <a:pPr lvl="2"/>
            <a:r>
              <a:rPr lang="en-US" dirty="0"/>
              <a:t>City plays an more important role in the shortest paths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59C9B-B2FE-7D42-AF28-68E92AED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54" y="3212976"/>
            <a:ext cx="3202584" cy="29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347"/>
    </mc:Choice>
    <mc:Fallback xmlns="">
      <p:transition advTm="46347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6161757" cy="4953000"/>
          </a:xfrm>
        </p:spPr>
        <p:txBody>
          <a:bodyPr/>
          <a:lstStyle/>
          <a:p>
            <a:r>
              <a:rPr lang="en-US" dirty="0"/>
              <a:t>Let’s come back to Brisbane map</a:t>
            </a:r>
          </a:p>
          <a:p>
            <a:pPr lvl="1"/>
            <a:r>
              <a:rPr lang="en-US" dirty="0"/>
              <a:t>From Toowong to Woolloongaba, go via City</a:t>
            </a:r>
          </a:p>
          <a:p>
            <a:pPr lvl="2"/>
            <a:r>
              <a:rPr lang="en-US" dirty="0"/>
              <a:t>Add a shortcut from Toowong to Woolloongaba?</a:t>
            </a:r>
          </a:p>
          <a:p>
            <a:pPr lvl="2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267DD3-BE11-8F40-9842-D8BE88C5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852936"/>
            <a:ext cx="5112568" cy="367846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2E690C-05A8-464D-8A14-2337004F8A14}"/>
              </a:ext>
            </a:extLst>
          </p:cNvPr>
          <p:cNvCxnSpPr>
            <a:cxnSpLocks/>
          </p:cNvCxnSpPr>
          <p:nvPr/>
        </p:nvCxnSpPr>
        <p:spPr>
          <a:xfrm flipV="1">
            <a:off x="1619672" y="5517232"/>
            <a:ext cx="3888432" cy="453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9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199"/>
    </mc:Choice>
    <mc:Fallback xmlns="">
      <p:transition advTm="20199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6161757" cy="4953000"/>
          </a:xfrm>
        </p:spPr>
        <p:txBody>
          <a:bodyPr/>
          <a:lstStyle/>
          <a:p>
            <a:r>
              <a:rPr lang="en-US" dirty="0"/>
              <a:t>Let’s come back to Brisbane map</a:t>
            </a:r>
          </a:p>
          <a:p>
            <a:pPr lvl="1"/>
            <a:r>
              <a:rPr lang="en-US" dirty="0"/>
              <a:t>From West End to Bowen Hills, go via City</a:t>
            </a:r>
          </a:p>
          <a:p>
            <a:pPr lvl="2"/>
            <a:r>
              <a:rPr lang="en-US" dirty="0"/>
              <a:t>Add a shortcut from West End to Bowen Hills?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FB2BB-F5B5-C64B-B65A-FC7C4CEF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564904"/>
            <a:ext cx="4032746" cy="396809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00B51B-E23A-3045-B268-707535B3AF70}"/>
              </a:ext>
            </a:extLst>
          </p:cNvPr>
          <p:cNvCxnSpPr>
            <a:cxnSpLocks/>
          </p:cNvCxnSpPr>
          <p:nvPr/>
        </p:nvCxnSpPr>
        <p:spPr>
          <a:xfrm flipV="1">
            <a:off x="2915816" y="3356992"/>
            <a:ext cx="1800200" cy="20162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6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18"/>
    </mc:Choice>
    <mc:Fallback xmlns="">
      <p:transition advTm="5518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6161757" cy="4953000"/>
          </a:xfrm>
        </p:spPr>
        <p:txBody>
          <a:bodyPr/>
          <a:lstStyle/>
          <a:p>
            <a:r>
              <a:rPr lang="en-US" dirty="0"/>
              <a:t>Let’s come back to Brisbane map</a:t>
            </a:r>
          </a:p>
          <a:p>
            <a:pPr lvl="1"/>
            <a:r>
              <a:rPr lang="en-US" dirty="0"/>
              <a:t>From the Gap to Cannon Hill, go via City</a:t>
            </a:r>
          </a:p>
          <a:p>
            <a:pPr lvl="2"/>
            <a:r>
              <a:rPr lang="en-US" dirty="0"/>
              <a:t>Add a shortcut from the Gap to Cannon Hill?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02472-DC66-8544-B7C7-01E42BB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924944"/>
            <a:ext cx="6793743" cy="32381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A043CE-6CBD-1446-AB1C-7A4C6F323BDA}"/>
              </a:ext>
            </a:extLst>
          </p:cNvPr>
          <p:cNvCxnSpPr>
            <a:cxnSpLocks/>
          </p:cNvCxnSpPr>
          <p:nvPr/>
        </p:nvCxnSpPr>
        <p:spPr>
          <a:xfrm>
            <a:off x="1403648" y="3212976"/>
            <a:ext cx="5832648" cy="1224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55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89"/>
    </mc:Choice>
    <mc:Fallback xmlns="">
      <p:transition advTm="6589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come back to Brisbane map</a:t>
            </a:r>
          </a:p>
          <a:p>
            <a:pPr lvl="1"/>
            <a:r>
              <a:rPr lang="en-US" dirty="0"/>
              <a:t>And add shortcuts for all the shortest paths that travel via City</a:t>
            </a:r>
          </a:p>
          <a:p>
            <a:pPr lvl="1"/>
            <a:r>
              <a:rPr lang="en-US" dirty="0"/>
              <a:t>When searching for a shortest path, we also use these helpful shortcuts without searching the City</a:t>
            </a:r>
          </a:p>
          <a:p>
            <a:pPr lvl="2"/>
            <a:r>
              <a:rPr lang="en-US" dirty="0"/>
              <a:t>Search space is reduced!</a:t>
            </a:r>
          </a:p>
          <a:p>
            <a:pPr lvl="1"/>
            <a:r>
              <a:rPr lang="en-US" dirty="0"/>
              <a:t>In a way, City is “contracted”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3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813"/>
    </mc:Choice>
    <mc:Fallback xmlns="">
      <p:transition advTm="36813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/>
          <a:lstStyle/>
          <a:p>
            <a:r>
              <a:rPr lang="en-US" dirty="0"/>
              <a:t>Let’s come back to Brisbane map</a:t>
            </a:r>
          </a:p>
          <a:p>
            <a:pPr lvl="1"/>
            <a:r>
              <a:rPr lang="en-US" dirty="0"/>
              <a:t>Or…</a:t>
            </a:r>
          </a:p>
          <a:p>
            <a:pPr lvl="1"/>
            <a:r>
              <a:rPr lang="en-US" dirty="0"/>
              <a:t>From Toowong to Woolloongaba, go via City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Store the distance between Toowong and City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Store the distance between Woolloongaba and City</a:t>
            </a:r>
          </a:p>
          <a:p>
            <a:pPr marL="457200" lvl="2" indent="0">
              <a:buNone/>
            </a:pPr>
            <a:endParaRPr lang="en-US" dirty="0"/>
          </a:p>
          <a:p>
            <a:pPr lvl="1"/>
            <a:r>
              <a:rPr lang="en-US" dirty="0"/>
              <a:t>From West End to Bowen Hills, go via City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Store the distance between West End and City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Store the distance between Bowen Hills and City</a:t>
            </a:r>
          </a:p>
          <a:p>
            <a:pPr marL="800100" lvl="2" indent="-34290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dirty="0"/>
              <a:t>From the Gap to Cannon Hill, go via City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Store the distance between the Gap and City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Store the distance between Cannon Hill and City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223"/>
    </mc:Choice>
    <mc:Fallback xmlns="">
      <p:transition advTm="38223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/>
          <a:lstStyle/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F9C38-4A20-0B4D-9D49-CB303F08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11" y="1719672"/>
            <a:ext cx="717283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3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74"/>
    </mc:Choice>
    <mc:Fallback xmlns="">
      <p:transition advTm="16374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come back to Brisbane map</a:t>
            </a:r>
          </a:p>
          <a:p>
            <a:pPr lvl="1"/>
            <a:r>
              <a:rPr lang="en-US" dirty="0"/>
              <a:t>When compute distance from West End to Toowong</a:t>
            </a:r>
          </a:p>
          <a:p>
            <a:pPr lvl="2"/>
            <a:r>
              <a:rPr lang="en-US" dirty="0"/>
              <a:t>Use the distance between West End and City</a:t>
            </a:r>
          </a:p>
          <a:p>
            <a:pPr lvl="2"/>
            <a:r>
              <a:rPr lang="en-US" dirty="0"/>
              <a:t>Use the distance between Toowong and City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9A470-9253-5E42-98C7-197C86BE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223342"/>
            <a:ext cx="4752528" cy="339336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BB2319-293D-1A47-AF34-BDFF74AA07D9}"/>
              </a:ext>
            </a:extLst>
          </p:cNvPr>
          <p:cNvCxnSpPr>
            <a:cxnSpLocks/>
          </p:cNvCxnSpPr>
          <p:nvPr/>
        </p:nvCxnSpPr>
        <p:spPr>
          <a:xfrm flipV="1">
            <a:off x="2267744" y="3861048"/>
            <a:ext cx="2736304" cy="20162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1FB556-4FE3-6F45-9EA1-2ABC22A26038}"/>
              </a:ext>
            </a:extLst>
          </p:cNvPr>
          <p:cNvCxnSpPr>
            <a:cxnSpLocks/>
          </p:cNvCxnSpPr>
          <p:nvPr/>
        </p:nvCxnSpPr>
        <p:spPr>
          <a:xfrm flipV="1">
            <a:off x="3923928" y="3865653"/>
            <a:ext cx="1188132" cy="19396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85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254"/>
    </mc:Choice>
    <mc:Fallback xmlns="">
      <p:transition advTm="13254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come back to Brisbane map</a:t>
            </a:r>
          </a:p>
          <a:p>
            <a:pPr lvl="1"/>
            <a:r>
              <a:rPr lang="en-US" dirty="0"/>
              <a:t>When compute distance from the Gap to Woolloongaba</a:t>
            </a:r>
          </a:p>
          <a:p>
            <a:pPr lvl="2"/>
            <a:r>
              <a:rPr lang="en-US" dirty="0"/>
              <a:t>Use the distance between the Gap and City</a:t>
            </a:r>
          </a:p>
          <a:p>
            <a:pPr lvl="2"/>
            <a:r>
              <a:rPr lang="en-US" dirty="0"/>
              <a:t>Use the distance between Woolloongaba and City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A6933-46B5-DB40-BAD3-236C6CA1B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096426"/>
            <a:ext cx="5459129" cy="36163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B997D6-3BC8-0B49-9166-F281D36086E1}"/>
              </a:ext>
            </a:extLst>
          </p:cNvPr>
          <p:cNvCxnSpPr>
            <a:cxnSpLocks/>
          </p:cNvCxnSpPr>
          <p:nvPr/>
        </p:nvCxnSpPr>
        <p:spPr>
          <a:xfrm>
            <a:off x="1619672" y="3645024"/>
            <a:ext cx="3528392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C5DB3-5F4E-3D41-BD40-624E3BB0C595}"/>
              </a:ext>
            </a:extLst>
          </p:cNvPr>
          <p:cNvCxnSpPr>
            <a:cxnSpLocks/>
          </p:cNvCxnSpPr>
          <p:nvPr/>
        </p:nvCxnSpPr>
        <p:spPr>
          <a:xfrm flipH="1" flipV="1">
            <a:off x="5220072" y="4941169"/>
            <a:ext cx="648072" cy="13072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93"/>
    </mc:Choice>
    <mc:Fallback xmlns="">
      <p:transition advTm="9693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come back to Brisbane map</a:t>
            </a:r>
          </a:p>
          <a:p>
            <a:pPr lvl="1"/>
            <a:r>
              <a:rPr lang="en-US" dirty="0"/>
              <a:t>When compute distance from Cannon Hill to Bowen Hills</a:t>
            </a:r>
          </a:p>
          <a:p>
            <a:pPr lvl="2"/>
            <a:r>
              <a:rPr lang="en-US" dirty="0"/>
              <a:t>Use the distance between Cannon Hill and City ?</a:t>
            </a:r>
          </a:p>
          <a:p>
            <a:pPr lvl="2"/>
            <a:r>
              <a:rPr lang="en-US" dirty="0"/>
              <a:t>Use the distance between Bowen Hills and City 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AB059-23FC-E443-8EBA-1A0B2A5F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068960"/>
            <a:ext cx="5465558" cy="349095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362D5A-36D6-6A42-8DC2-B6A97E1B1D75}"/>
              </a:ext>
            </a:extLst>
          </p:cNvPr>
          <p:cNvCxnSpPr>
            <a:cxnSpLocks/>
          </p:cNvCxnSpPr>
          <p:nvPr/>
        </p:nvCxnSpPr>
        <p:spPr>
          <a:xfrm>
            <a:off x="1979712" y="5013176"/>
            <a:ext cx="4248472" cy="4774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0172BB-DAD4-C14A-B617-D9203AD97B56}"/>
              </a:ext>
            </a:extLst>
          </p:cNvPr>
          <p:cNvCxnSpPr>
            <a:cxnSpLocks/>
          </p:cNvCxnSpPr>
          <p:nvPr/>
        </p:nvCxnSpPr>
        <p:spPr>
          <a:xfrm flipV="1">
            <a:off x="1979712" y="3573016"/>
            <a:ext cx="1080120" cy="1368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67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958"/>
    </mc:Choice>
    <mc:Fallback xmlns="">
      <p:transition advTm="159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4578-04ED-4434-AD3A-4974033E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0FD78-7729-4705-B1D0-B65BD2B88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Maps &amp; GPS</a:t>
            </a:r>
          </a:p>
          <a:p>
            <a:pPr lvl="1"/>
            <a:r>
              <a:rPr lang="en-US" dirty="0"/>
              <a:t>Any resolution</a:t>
            </a:r>
          </a:p>
          <a:p>
            <a:pPr lvl="1"/>
            <a:r>
              <a:rPr lang="en-US" dirty="0"/>
              <a:t>Accurate location information</a:t>
            </a:r>
          </a:p>
          <a:p>
            <a:pPr lvl="1"/>
            <a:r>
              <a:rPr lang="en-US" dirty="0"/>
              <a:t>Accurate distance</a:t>
            </a:r>
          </a:p>
          <a:p>
            <a:pPr lvl="1"/>
            <a:r>
              <a:rPr lang="en-US" dirty="0"/>
              <a:t>Traffic information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Road Network</a:t>
            </a:r>
          </a:p>
          <a:p>
            <a:pPr lvl="2"/>
            <a:r>
              <a:rPr lang="en-US" dirty="0"/>
              <a:t>Roads, Intersections</a:t>
            </a:r>
          </a:p>
          <a:p>
            <a:pPr lvl="2"/>
            <a:r>
              <a:rPr lang="en-US" dirty="0"/>
              <a:t>Path planning with algorithms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E5F8A-B1C9-408C-ABA4-453FEDC5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DEC32-10B4-4BBB-8BE7-5F360DDB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89" y="3408082"/>
            <a:ext cx="3356919" cy="3333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http://vignette3.wikia.nocookie.net/logopedia/images/e/e1/Googlemapslogo2014.png/revision/latest?cb=20150309221525">
            <a:extLst>
              <a:ext uri="{FF2B5EF4-FFF2-40B4-BE49-F238E27FC236}">
                <a16:creationId xmlns:a16="http://schemas.microsoft.com/office/drawing/2014/main" id="{D14856D7-5210-4CB1-BFCA-F81A2AAE4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193" y="1314797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://www.liveside.net/wp-content/images/2012/03/Bing_Maps_blue20logo.jpg">
            <a:extLst>
              <a:ext uri="{FF2B5EF4-FFF2-40B4-BE49-F238E27FC236}">
                <a16:creationId xmlns:a16="http://schemas.microsoft.com/office/drawing/2014/main" id="{89C35545-C462-4538-973B-5CAB53546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289" y="1480018"/>
            <a:ext cx="1754242" cy="4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investorplace.com/wp-content/uploads/2015/09/AAPL_Apple_Maps.png">
            <a:extLst>
              <a:ext uri="{FF2B5EF4-FFF2-40B4-BE49-F238E27FC236}">
                <a16:creationId xmlns:a16="http://schemas.microsoft.com/office/drawing/2014/main" id="{88B8B276-C41B-44B8-B921-CAD207926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555" y="1314797"/>
            <a:ext cx="719479" cy="71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s://lh5.ggpht.com/MDw-qOVv8xAf38_qm0F5aDXPm-4grNDJ6XrN5J8kh-q1J-SlbbIioxhuK4kz28jlCA">
            <a:extLst>
              <a:ext uri="{FF2B5EF4-FFF2-40B4-BE49-F238E27FC236}">
                <a16:creationId xmlns:a16="http://schemas.microsoft.com/office/drawing/2014/main" id="{7DBAA635-7417-4945-B5CC-9B7CB8BBD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193" y="2524186"/>
            <a:ext cx="699399" cy="69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http://www.navman.com.au/assets/0/101/81/10737418310/c14a712b-9374-4026-ad12-57212289fba7.jpg">
            <a:extLst>
              <a:ext uri="{FF2B5EF4-FFF2-40B4-BE49-F238E27FC236}">
                <a16:creationId xmlns:a16="http://schemas.microsoft.com/office/drawing/2014/main" id="{B4DD6AC2-1843-4334-A39B-7F9A3881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90" y="2468974"/>
            <a:ext cx="934322" cy="73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https://upload.wikimedia.org/wikipedia/commons/thumb/c/c7/Garmin_logo.svg/2000px-Garmin_logo.svg.png">
            <a:extLst>
              <a:ext uri="{FF2B5EF4-FFF2-40B4-BE49-F238E27FC236}">
                <a16:creationId xmlns:a16="http://schemas.microsoft.com/office/drawing/2014/main" id="{F662856E-F34F-4AFF-B27C-A00A8B37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910" y="2525432"/>
            <a:ext cx="1880184" cy="50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F3C55C-9CE4-4C1B-AC91-7903BF893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640" y="4860728"/>
            <a:ext cx="2736304" cy="18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6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8202"/>
    </mc:Choice>
    <mc:Fallback xmlns="">
      <p:transition advTm="118202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shortcut approach</a:t>
            </a:r>
          </a:p>
          <a:p>
            <a:pPr lvl="1"/>
            <a:r>
              <a:rPr lang="en-US" dirty="0"/>
              <a:t>Contraction Hierarchy (CH)</a:t>
            </a:r>
          </a:p>
          <a:p>
            <a:pPr lvl="2"/>
            <a:r>
              <a:rPr lang="en-US" dirty="0"/>
              <a:t>Contract the more important City…</a:t>
            </a:r>
          </a:p>
          <a:p>
            <a:r>
              <a:rPr lang="en-US" dirty="0"/>
              <a:t>The second cut-and-paste approach</a:t>
            </a:r>
          </a:p>
          <a:p>
            <a:pPr lvl="1"/>
            <a:r>
              <a:rPr lang="en-US" dirty="0"/>
              <a:t>2 Hop</a:t>
            </a:r>
          </a:p>
          <a:p>
            <a:pPr lvl="2"/>
            <a:r>
              <a:rPr lang="en-US" dirty="0"/>
              <a:t>Toowong to City: 1 Hop, City to West End: 1 Hop</a:t>
            </a:r>
          </a:p>
          <a:p>
            <a:pPr lvl="2"/>
            <a:r>
              <a:rPr lang="en-US" dirty="0"/>
              <a:t>The Gap to City: 1 Hop, City to Woolloongaba: 1 Hop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0E009-2747-7540-A4FD-E1088301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509120"/>
            <a:ext cx="2734940" cy="195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96C14-F0A1-9D45-896A-5A19D3979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4483424"/>
            <a:ext cx="2984622" cy="1978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DD1710-2259-2D4D-8373-641C75F06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1483941"/>
            <a:ext cx="1368152" cy="9835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E814B9-05C6-D644-9169-99665DC6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503" y="1459278"/>
            <a:ext cx="999335" cy="9835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CA9B93-973D-2E4D-AD69-FC96FEA16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650" y="2656055"/>
            <a:ext cx="2072188" cy="9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688"/>
    </mc:Choice>
    <mc:Fallback xmlns="">
      <p:transition advTm="65688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8D3B-CA59-44AD-A5F9-2767426C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3986-45D7-4C86-B7D6-A6C2B319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come back to Brisbane map</a:t>
            </a:r>
          </a:p>
          <a:p>
            <a:pPr lvl="1"/>
            <a:r>
              <a:rPr lang="en-US" dirty="0"/>
              <a:t>Not just the City</a:t>
            </a:r>
          </a:p>
          <a:p>
            <a:pPr lvl="2"/>
            <a:r>
              <a:rPr lang="en-US" dirty="0"/>
              <a:t>Gateway Bridge</a:t>
            </a:r>
          </a:p>
          <a:p>
            <a:pPr lvl="2"/>
            <a:r>
              <a:rPr lang="en-US" dirty="0"/>
              <a:t>Albert Bridge connecting Indooroopilly and Chelmer</a:t>
            </a:r>
          </a:p>
          <a:p>
            <a:pPr lvl="2"/>
            <a:r>
              <a:rPr lang="en-US" dirty="0"/>
              <a:t>The crossing of Mains Rd and Kessels Rd</a:t>
            </a:r>
          </a:p>
          <a:p>
            <a:pPr lvl="2"/>
            <a:r>
              <a:rPr lang="en-US" dirty="0"/>
              <a:t>The T-Junction besides Toowong Village</a:t>
            </a:r>
          </a:p>
          <a:p>
            <a:pPr lvl="2"/>
            <a:r>
              <a:rPr lang="en-US" dirty="0"/>
              <a:t>The T-Junction besides UQ Logo</a:t>
            </a:r>
          </a:p>
          <a:p>
            <a:pPr lvl="2"/>
            <a:r>
              <a:rPr lang="en-US" dirty="0"/>
              <a:t>…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Some vertices are more important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DE816-84DC-4E89-9728-380A22F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3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2631"/>
    </mc:Choice>
    <mc:Fallback xmlns="">
      <p:transition advTm="9263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F5BC-6639-AA42-979B-675531E5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Importance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98283-6848-1C4B-B42E-E4BCE86C8D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to determine the importance?</a:t>
                </a:r>
              </a:p>
              <a:p>
                <a:pPr lvl="1"/>
                <a:r>
                  <a:rPr lang="en-US" dirty="0"/>
                  <a:t>Scale-free graph</a:t>
                </a:r>
              </a:p>
              <a:p>
                <a:pPr lvl="2"/>
                <a:r>
                  <a:rPr lang="en-US" dirty="0"/>
                  <a:t>Degree distribution is power-law</a:t>
                </a:r>
              </a:p>
              <a:p>
                <a:pPr lvl="2"/>
                <a:r>
                  <a:rPr lang="en-US" dirty="0"/>
                  <a:t>Use degree as order</a:t>
                </a:r>
              </a:p>
              <a:p>
                <a:pPr lvl="3"/>
                <a:r>
                  <a:rPr lang="en-US" dirty="0"/>
                  <a:t>Social Network</a:t>
                </a:r>
              </a:p>
              <a:p>
                <a:pPr lvl="3"/>
                <a:r>
                  <a:rPr lang="en-US" dirty="0"/>
                  <a:t>WWW</a:t>
                </a:r>
              </a:p>
              <a:p>
                <a:pPr lvl="3"/>
                <a:r>
                  <a:rPr lang="en-US" dirty="0"/>
                  <a:t>Airline Network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Road network</a:t>
                </a:r>
              </a:p>
              <a:p>
                <a:pPr lvl="2"/>
                <a:r>
                  <a:rPr lang="en-US" dirty="0"/>
                  <a:t>Usually degree &lt; 5</a:t>
                </a:r>
              </a:p>
              <a:p>
                <a:pPr lvl="2"/>
                <a:r>
                  <a:rPr lang="en-US" dirty="0"/>
                  <a:t>Betweenness Centrality </a:t>
                </a:r>
              </a:p>
              <a:p>
                <a:pPr lvl="3"/>
                <a:r>
                  <a:rPr lang="en-US" dirty="0"/>
                  <a:t>The number of shortest paths passing through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City has higher Betweenness Centrality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98283-6848-1C4B-B42E-E4BCE86C8D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FD98D-2EAA-EF4B-9C28-F0BE6FE5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09CD44C4-9D7F-014D-8F66-9D82BDC4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896" y="1981435"/>
            <a:ext cx="2613392" cy="195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4AADFCD5-1239-BD4E-8AA2-7C9D7A5B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763838"/>
            <a:ext cx="1951037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6C8ACF-DE73-2740-A7F5-ED183107A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757" y="4245258"/>
            <a:ext cx="2080531" cy="208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8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9915"/>
    </mc:Choice>
    <mc:Fallback xmlns="">
      <p:transition advTm="109915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  <a:r>
              <a:rPr lang="en-US" baseline="30000" dirty="0"/>
              <a:t>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Adding shortcuts to increase search speed</a:t>
                </a:r>
              </a:p>
              <a:p>
                <a:r>
                  <a:rPr lang="en-US" dirty="0"/>
                  <a:t>Hierarchy</a:t>
                </a:r>
              </a:p>
              <a:p>
                <a:pPr lvl="1"/>
                <a:r>
                  <a:rPr lang="en-US" dirty="0"/>
                  <a:t>Visit vertices in an order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altLang="zh-CN" dirty="0"/>
                  <a:t>Contraction</a:t>
                </a:r>
              </a:p>
              <a:p>
                <a:pPr lvl="1"/>
                <a:r>
                  <a:rPr lang="en-US" dirty="0"/>
                  <a:t>Add shortcuts when neighbors shortest paths pass through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(ignoring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Q</a:t>
                </a:r>
                <a:r>
                  <a:rPr lang="en-US" altLang="zh-CN" dirty="0"/>
                  <a:t>uery</a:t>
                </a:r>
              </a:p>
              <a:p>
                <a:pPr lvl="1"/>
                <a:r>
                  <a:rPr lang="en-US" dirty="0"/>
                  <a:t>Forward Search Upward</a:t>
                </a:r>
              </a:p>
              <a:p>
                <a:pPr lvl="1"/>
                <a:r>
                  <a:rPr lang="en-US" dirty="0"/>
                  <a:t>Backward </a:t>
                </a:r>
                <a:r>
                  <a:rPr lang="en-US" altLang="zh-CN" dirty="0"/>
                  <a:t>Search Upward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6AD62A-A4A1-4F4B-AE59-4AD87709E328}"/>
              </a:ext>
            </a:extLst>
          </p:cNvPr>
          <p:cNvGrpSpPr/>
          <p:nvPr/>
        </p:nvGrpSpPr>
        <p:grpSpPr>
          <a:xfrm>
            <a:off x="5652120" y="1844824"/>
            <a:ext cx="2295311" cy="1892283"/>
            <a:chOff x="5586422" y="1339334"/>
            <a:chExt cx="2909412" cy="2398555"/>
          </a:xfrm>
        </p:grpSpPr>
        <p:pic>
          <p:nvPicPr>
            <p:cNvPr id="7" name="Graph">
              <a:extLst>
                <a:ext uri="{FF2B5EF4-FFF2-40B4-BE49-F238E27FC236}">
                  <a16:creationId xmlns:a16="http://schemas.microsoft.com/office/drawing/2014/main" id="{C3F5013A-F036-4269-9D57-CD672D15A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94218" y="1508194"/>
              <a:ext cx="2487782" cy="21022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4E71EE-4ECA-481F-8AF6-834EBA99FFB6}"/>
                </a:ext>
              </a:extLst>
            </p:cNvPr>
            <p:cNvSpPr txBox="1"/>
            <p:nvPr/>
          </p:nvSpPr>
          <p:spPr>
            <a:xfrm>
              <a:off x="6588224" y="1339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8F85E0-B635-40FE-BD42-4691C2211A13}"/>
                </a:ext>
              </a:extLst>
            </p:cNvPr>
            <p:cNvSpPr txBox="1"/>
            <p:nvPr/>
          </p:nvSpPr>
          <p:spPr>
            <a:xfrm>
              <a:off x="7563516" y="136135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7B1F2E-5722-4FB9-B6C0-E7E87F2AE4C1}"/>
                </a:ext>
              </a:extLst>
            </p:cNvPr>
            <p:cNvSpPr txBox="1"/>
            <p:nvPr/>
          </p:nvSpPr>
          <p:spPr>
            <a:xfrm>
              <a:off x="8210712" y="19168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47CB40-1EEC-4C06-8B0B-94A81D26667F}"/>
                </a:ext>
              </a:extLst>
            </p:cNvPr>
            <p:cNvSpPr txBox="1"/>
            <p:nvPr/>
          </p:nvSpPr>
          <p:spPr>
            <a:xfrm>
              <a:off x="7617529" y="175862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9C8E83-FBFB-42F5-A108-EF5F37C740E9}"/>
                </a:ext>
              </a:extLst>
            </p:cNvPr>
            <p:cNvSpPr txBox="1"/>
            <p:nvPr/>
          </p:nvSpPr>
          <p:spPr>
            <a:xfrm>
              <a:off x="6586383" y="176917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4429-72B4-4A3A-AAB4-F1751FC04F8D}"/>
                </a:ext>
              </a:extLst>
            </p:cNvPr>
            <p:cNvSpPr txBox="1"/>
            <p:nvPr/>
          </p:nvSpPr>
          <p:spPr>
            <a:xfrm>
              <a:off x="6228184" y="19168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674D3E-2336-49D4-9CBA-FA26BA07D61D}"/>
                </a:ext>
              </a:extLst>
            </p:cNvPr>
            <p:cNvSpPr txBox="1"/>
            <p:nvPr/>
          </p:nvSpPr>
          <p:spPr>
            <a:xfrm>
              <a:off x="7214391" y="19453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A6A26E-053F-4EC4-8270-ACF1915A9C3A}"/>
                </a:ext>
              </a:extLst>
            </p:cNvPr>
            <p:cNvSpPr txBox="1"/>
            <p:nvPr/>
          </p:nvSpPr>
          <p:spPr>
            <a:xfrm>
              <a:off x="6679749" y="225755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05A452-0B63-48FD-9982-511BD0D599B5}"/>
                </a:ext>
              </a:extLst>
            </p:cNvPr>
            <p:cNvSpPr txBox="1"/>
            <p:nvPr/>
          </p:nvSpPr>
          <p:spPr>
            <a:xfrm>
              <a:off x="7563516" y="225152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0F7455-A700-4003-9A26-D282CAAFEC3D}"/>
                </a:ext>
              </a:extLst>
            </p:cNvPr>
            <p:cNvSpPr txBox="1"/>
            <p:nvPr/>
          </p:nvSpPr>
          <p:spPr>
            <a:xfrm>
              <a:off x="5586422" y="239421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D9654-B463-4545-8FFB-C15B37D58F01}"/>
                </a:ext>
              </a:extLst>
            </p:cNvPr>
            <p:cNvSpPr txBox="1"/>
            <p:nvPr/>
          </p:nvSpPr>
          <p:spPr>
            <a:xfrm>
              <a:off x="6523296" y="276801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945E35-BDE4-40BF-B31F-546CFF21B490}"/>
                </a:ext>
              </a:extLst>
            </p:cNvPr>
            <p:cNvSpPr txBox="1"/>
            <p:nvPr/>
          </p:nvSpPr>
          <p:spPr>
            <a:xfrm>
              <a:off x="6679749" y="34301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C84FC7-0AE4-4443-8688-E66B1155DE8D}"/>
                </a:ext>
              </a:extLst>
            </p:cNvPr>
            <p:cNvSpPr txBox="1"/>
            <p:nvPr/>
          </p:nvSpPr>
          <p:spPr>
            <a:xfrm>
              <a:off x="7189946" y="287587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F49D26-4C22-4E1C-BD5D-F707D4F28FC1}"/>
                </a:ext>
              </a:extLst>
            </p:cNvPr>
            <p:cNvSpPr txBox="1"/>
            <p:nvPr/>
          </p:nvSpPr>
          <p:spPr>
            <a:xfrm>
              <a:off x="7641565" y="271805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17FDF0-B92A-40BC-B8CB-2C559356C7DD}"/>
                </a:ext>
              </a:extLst>
            </p:cNvPr>
            <p:cNvSpPr txBox="1"/>
            <p:nvPr/>
          </p:nvSpPr>
          <p:spPr>
            <a:xfrm>
              <a:off x="8211782" y="276801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C32F46-C5F3-4FF3-8053-E823556376E2}"/>
                </a:ext>
              </a:extLst>
            </p:cNvPr>
            <p:cNvSpPr txBox="1"/>
            <p:nvPr/>
          </p:nvSpPr>
          <p:spPr>
            <a:xfrm>
              <a:off x="7617529" y="342900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7959DC9-04F4-5E48-91E8-00F0B3AB4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5466" y="4077458"/>
            <a:ext cx="2879290" cy="26891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AFBA688-EBA4-4746-9F2D-0B29E13F1611}"/>
              </a:ext>
            </a:extLst>
          </p:cNvPr>
          <p:cNvSpPr txBox="1"/>
          <p:nvPr/>
        </p:nvSpPr>
        <p:spPr>
          <a:xfrm>
            <a:off x="323528" y="6087706"/>
            <a:ext cx="4757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Contraction Hierarchies Faster And Simpler Hierarchical Routing In Road Networks, International Workshop on Experimental and Efficient Algorithms, 2018</a:t>
            </a:r>
          </a:p>
        </p:txBody>
      </p:sp>
    </p:spTree>
    <p:extLst>
      <p:ext uri="{BB962C8B-B14F-4D97-AF65-F5344CB8AC3E}">
        <p14:creationId xmlns:p14="http://schemas.microsoft.com/office/powerpoint/2010/main" val="42392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034"/>
    </mc:Choice>
    <mc:Fallback xmlns="">
      <p:transition advTm="128034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Shortest Distance: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F668FD3-F6E4-8043-A469-2D0DA1561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90" y="3696143"/>
            <a:ext cx="3052440" cy="28436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F7B537-FEA1-2940-A567-A54F0AAF6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646" y="3720348"/>
            <a:ext cx="3003336" cy="28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144"/>
    </mc:Choice>
    <mc:Fallback xmlns="">
      <p:transition advTm="31144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Shortest Distance: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B843C80-3E1D-0047-87CB-B5071D584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96" y="3794897"/>
            <a:ext cx="3045634" cy="28837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CA2E19-BAFE-B340-AF3C-3D6E9EF08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794897"/>
            <a:ext cx="3137926" cy="288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4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008"/>
    </mc:Choice>
    <mc:Fallback xmlns="">
      <p:transition advTm="38008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Shortest Distance: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marL="4572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779853-6B89-4843-B15A-AF2E05C83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988661"/>
            <a:ext cx="3096344" cy="2845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5B36B-EF28-4D42-A514-A62BFC43A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462" y="4482745"/>
            <a:ext cx="3517946" cy="21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664"/>
    </mc:Choice>
    <mc:Fallback xmlns="">
      <p:transition advTm="23664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Shortest Distance: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add shortcut</a:t>
                </a:r>
              </a:p>
              <a:p>
                <a:pPr lvl="2"/>
                <a:endParaRPr lang="en-US" dirty="0"/>
              </a:p>
              <a:p>
                <a:pPr marL="4572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FA477C-273A-6D44-AEC7-0A26A9E84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14" y="4003462"/>
            <a:ext cx="3444106" cy="2149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4DE720-CE52-254B-9DA3-CEF5EFFE3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745" y="4053846"/>
            <a:ext cx="3177241" cy="20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332"/>
    </mc:Choice>
    <mc:Fallback xmlns="">
      <p:transition advTm="29332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Shortest Distance: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5&lt;12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&lt;15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14</m:t>
                    </m:r>
                  </m:oMath>
                </a14:m>
                <a:endParaRPr lang="en-US" dirty="0"/>
              </a:p>
              <a:p>
                <a:pPr marL="4572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marL="4572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537024-02EF-DE43-BE76-84A176480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149080"/>
            <a:ext cx="3600400" cy="2378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59E36-9EAB-EE42-92C1-E8C97A799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008" y="4179309"/>
            <a:ext cx="3600400" cy="206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146"/>
    </mc:Choice>
    <mc:Fallback xmlns="">
      <p:transition advTm="40146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Shortest Distance: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&lt;11</m:t>
                    </m:r>
                  </m:oMath>
                </a14:m>
                <a:endParaRPr lang="en-US" b="0" dirty="0"/>
              </a:p>
              <a:p>
                <a:pPr marL="4572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marL="4572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5A252-4B00-564E-8B2A-ADF17BF7C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514" y="4005064"/>
            <a:ext cx="3300338" cy="189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0EE25-11DD-9444-AB68-7F84DDD4B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552" y="4226731"/>
            <a:ext cx="2826533" cy="16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9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23"/>
    </mc:Choice>
    <mc:Fallback xmlns="">
      <p:transition advTm="1192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2135-53E9-48DB-8B50-5B7E67A8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47BAF-0085-4B98-BB4F-C00558D80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5657702" cy="5562600"/>
          </a:xfrm>
        </p:spPr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Shortest path from UQ to Coopers Plain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Fastest path from UQ to Coopers Plain when I depart at 5pm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Fastest path from UQ to Coopers Plain when I depart between 5pm and 7pm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Paths from Indooroopilly, City and Woolloongaba to UQ such that everybody can arrive by 10am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Fastest path from West End to Airport with toll fee under $6 (Go Between? M7?)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Earliest to arrive Coopers P</a:t>
            </a:r>
            <a:r>
              <a:rPr lang="en-US" altLang="zh-CN" sz="1800" dirty="0"/>
              <a:t>lain by bus when I depart at 5pm with exchange times under 3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I want to spend at least 3 hours at UQ, 1 hour at Garden City, 1 hour at Southbank Parkland and arrive home by 9pm, what’s the schedule to waste the least time for transportation?</a:t>
            </a:r>
          </a:p>
          <a:p>
            <a:pPr marL="228600" lvl="1" indent="0">
              <a:buNone/>
            </a:pPr>
            <a:endParaRPr lang="en-US" sz="1800" dirty="0"/>
          </a:p>
          <a:p>
            <a:pPr marL="6858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B57FD-9CC1-49A5-A84B-C086512C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DD357-73FA-4331-A626-EA7EBF25D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008756"/>
            <a:ext cx="2703662" cy="35262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34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3957"/>
    </mc:Choice>
    <mc:Fallback xmlns="">
      <p:transition advTm="193957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Out-Neighbor: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Shortest Distance: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&lt;11</m:t>
                    </m:r>
                  </m:oMath>
                </a14:m>
                <a:endParaRPr lang="en-US" b="0" dirty="0"/>
              </a:p>
              <a:p>
                <a:pPr marL="4572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marL="457200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F50F3-F365-0B4A-846F-4A7494549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334" y="3896489"/>
            <a:ext cx="3429000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AA99F-11FB-AD49-999A-5AE0982D5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3987800"/>
            <a:ext cx="19177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81"/>
    </mc:Choice>
    <mc:Fallback xmlns="">
      <p:transition advTm="5381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AB0B-F2B0-4B53-85C4-44558E7C7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B2384-9395-8647-AADE-F7869FC7B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86008"/>
            <a:ext cx="5616624" cy="47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3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564"/>
    </mc:Choice>
    <mc:Fallback xmlns="">
      <p:transition advTm="14564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70893C1-B0C7-E946-9D6A-019D778B1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1662112"/>
            <a:ext cx="5969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594"/>
    </mc:Choice>
    <mc:Fallback xmlns="">
      <p:transition advTm="40594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FDC6C-FAE8-6146-8C73-DDDCEC358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484784"/>
            <a:ext cx="5969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133"/>
    </mc:Choice>
    <mc:Fallback xmlns="">
      <p:transition advTm="17133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22C92D-7552-437F-BA8D-EAF5F7A8146F}"/>
              </a:ext>
            </a:extLst>
          </p:cNvPr>
          <p:cNvCxnSpPr>
            <a:cxnSpLocks/>
            <a:stCxn id="30" idx="7"/>
            <a:endCxn id="33" idx="3"/>
          </p:cNvCxnSpPr>
          <p:nvPr/>
        </p:nvCxnSpPr>
        <p:spPr>
          <a:xfrm flipV="1">
            <a:off x="7996001" y="2793958"/>
            <a:ext cx="454876" cy="54622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065C9D-F28E-4448-B602-D87E07E430B6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5868622" y="2758734"/>
            <a:ext cx="469425" cy="18259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413D640-02A0-4343-91CA-374D78ED0D7E}"/>
              </a:ext>
            </a:extLst>
          </p:cNvPr>
          <p:cNvCxnSpPr>
            <a:cxnSpLocks/>
            <a:stCxn id="85" idx="6"/>
            <a:endCxn id="84" idx="1"/>
          </p:cNvCxnSpPr>
          <p:nvPr/>
        </p:nvCxnSpPr>
        <p:spPr>
          <a:xfrm>
            <a:off x="7538746" y="4300093"/>
            <a:ext cx="920297" cy="294051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094E99-1362-4BA6-817A-8A65FC668927}"/>
              </a:ext>
            </a:extLst>
          </p:cNvPr>
          <p:cNvCxnSpPr>
            <a:cxnSpLocks/>
            <a:stCxn id="32" idx="7"/>
            <a:endCxn id="33" idx="2"/>
          </p:cNvCxnSpPr>
          <p:nvPr/>
        </p:nvCxnSpPr>
        <p:spPr>
          <a:xfrm flipV="1">
            <a:off x="7435020" y="2758734"/>
            <a:ext cx="1001267" cy="38563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D5B69A-9AB1-4E46-BAE8-C2E29A77C866}"/>
              </a:ext>
            </a:extLst>
          </p:cNvPr>
          <p:cNvCxnSpPr>
            <a:cxnSpLocks/>
            <a:stCxn id="57" idx="5"/>
            <a:endCxn id="54" idx="2"/>
          </p:cNvCxnSpPr>
          <p:nvPr/>
        </p:nvCxnSpPr>
        <p:spPr>
          <a:xfrm>
            <a:off x="5497992" y="4265585"/>
            <a:ext cx="470677" cy="200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0CCD479-C11B-40CA-A0B5-0B5A4357C2E7}"/>
              </a:ext>
            </a:extLst>
          </p:cNvPr>
          <p:cNvCxnSpPr>
            <a:cxnSpLocks/>
            <a:stCxn id="85" idx="5"/>
            <a:endCxn id="82" idx="2"/>
          </p:cNvCxnSpPr>
          <p:nvPr/>
        </p:nvCxnSpPr>
        <p:spPr>
          <a:xfrm>
            <a:off x="7524156" y="4335317"/>
            <a:ext cx="415977" cy="5268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28D11-6294-4197-A526-02A99928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Correctness</a:t>
                </a:r>
              </a:p>
              <a:p>
                <a:pPr lvl="1"/>
                <a:r>
                  <a:rPr lang="en-US" altLang="zh-CN" dirty="0"/>
                  <a:t>For a unique shortest path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On the left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10287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𝑜𝑟𝑑𝑒𝑟</m:t>
                    </m:r>
                  </m:oMath>
                </a14:m>
                <a:endParaRPr lang="en-US" dirty="0"/>
              </a:p>
              <a:p>
                <a:pPr marL="10287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𝑜𝑟𝑑𝑒𝑟</m:t>
                    </m:r>
                  </m:oMath>
                </a14:m>
                <a:endParaRPr lang="en-US" dirty="0"/>
              </a:p>
              <a:p>
                <a:pPr marL="457200" lvl="2" indent="0">
                  <a:buNone/>
                </a:pPr>
                <a:endParaRPr lang="en-US" dirty="0"/>
              </a:p>
              <a:p>
                <a:pPr lvl="2"/>
                <a:r>
                  <a:rPr lang="en-US" dirty="0"/>
                  <a:t>On the right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10287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𝑜𝑟𝑑𝑒𝑟</m:t>
                    </m:r>
                  </m:oMath>
                </a14:m>
                <a:endParaRPr lang="en-US" dirty="0"/>
              </a:p>
              <a:p>
                <a:pPr marL="1028700" lvl="3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𝑜𝑟𝑑𝑒𝑟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For other parts of the path, just the recursion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AAB0B-F2B0-4B53-85C4-44558E7C7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B2968-45F2-4116-97BE-A80CDF7C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A3B882-35AE-457C-89BA-4A2FA208C6C6}"/>
              </a:ext>
            </a:extLst>
          </p:cNvPr>
          <p:cNvSpPr/>
          <p:nvPr/>
        </p:nvSpPr>
        <p:spPr>
          <a:xfrm>
            <a:off x="5768994" y="2891518"/>
            <a:ext cx="99628" cy="99628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0FE95B-F8B2-45D8-9953-D89416CF6B7E}"/>
                  </a:ext>
                </a:extLst>
              </p:cNvPr>
              <p:cNvSpPr txBox="1"/>
              <p:nvPr/>
            </p:nvSpPr>
            <p:spPr>
              <a:xfrm>
                <a:off x="5330476" y="2695695"/>
                <a:ext cx="4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0FE95B-F8B2-45D8-9953-D89416CF6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476" y="2695695"/>
                <a:ext cx="482247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0E2B40A-0DBC-44BA-9621-7C4825D1E92B}"/>
              </a:ext>
            </a:extLst>
          </p:cNvPr>
          <p:cNvSpPr/>
          <p:nvPr/>
        </p:nvSpPr>
        <p:spPr>
          <a:xfrm>
            <a:off x="5384631" y="3379186"/>
            <a:ext cx="99628" cy="9962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A07F1C-C95E-4112-A7F2-ECE25B140392}"/>
              </a:ext>
            </a:extLst>
          </p:cNvPr>
          <p:cNvSpPr/>
          <p:nvPr/>
        </p:nvSpPr>
        <p:spPr>
          <a:xfrm>
            <a:off x="6338047" y="2708920"/>
            <a:ext cx="99628" cy="996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4863EA-0881-428D-A737-B502A8F2E83E}"/>
                  </a:ext>
                </a:extLst>
              </p:cNvPr>
              <p:cNvSpPr txBox="1"/>
              <p:nvPr/>
            </p:nvSpPr>
            <p:spPr>
              <a:xfrm>
                <a:off x="6338047" y="2429144"/>
                <a:ext cx="439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4863EA-0881-428D-A737-B502A8F2E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047" y="2429144"/>
                <a:ext cx="439800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E1C70A-4205-4274-8B4F-C5A40F274DFE}"/>
                  </a:ext>
                </a:extLst>
              </p:cNvPr>
              <p:cNvSpPr txBox="1"/>
              <p:nvPr/>
            </p:nvSpPr>
            <p:spPr>
              <a:xfrm>
                <a:off x="5017896" y="3033579"/>
                <a:ext cx="43851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E1C70A-4205-4274-8B4F-C5A40F274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896" y="3033579"/>
                <a:ext cx="438518" cy="391646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22E628-8E53-42E4-86FF-83F11ADA3FD0}"/>
              </a:ext>
            </a:extLst>
          </p:cNvPr>
          <p:cNvCxnSpPr>
            <a:cxnSpLocks/>
            <a:stCxn id="13" idx="7"/>
            <a:endCxn id="11" idx="3"/>
          </p:cNvCxnSpPr>
          <p:nvPr/>
        </p:nvCxnSpPr>
        <p:spPr>
          <a:xfrm flipV="1">
            <a:off x="5469669" y="2976556"/>
            <a:ext cx="313915" cy="4172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608336C-3A86-47FA-8250-0EBB6EC1DDAB}"/>
              </a:ext>
            </a:extLst>
          </p:cNvPr>
          <p:cNvSpPr/>
          <p:nvPr/>
        </p:nvSpPr>
        <p:spPr>
          <a:xfrm>
            <a:off x="7910963" y="3325597"/>
            <a:ext cx="99628" cy="99628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79B8529-14D9-4791-88DF-287ED559AEB1}"/>
                  </a:ext>
                </a:extLst>
              </p:cNvPr>
              <p:cNvSpPr txBox="1"/>
              <p:nvPr/>
            </p:nvSpPr>
            <p:spPr>
              <a:xfrm>
                <a:off x="8010591" y="3084159"/>
                <a:ext cx="4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79B8529-14D9-4791-88DF-287ED559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591" y="3084159"/>
                <a:ext cx="482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04D66865-EC8F-4ABE-A385-3CA66E257075}"/>
              </a:ext>
            </a:extLst>
          </p:cNvPr>
          <p:cNvSpPr/>
          <p:nvPr/>
        </p:nvSpPr>
        <p:spPr>
          <a:xfrm>
            <a:off x="7349982" y="3129774"/>
            <a:ext cx="99628" cy="9962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7B9890-EA53-438C-8847-565B7735F75A}"/>
              </a:ext>
            </a:extLst>
          </p:cNvPr>
          <p:cNvSpPr/>
          <p:nvPr/>
        </p:nvSpPr>
        <p:spPr>
          <a:xfrm>
            <a:off x="8436287" y="2708920"/>
            <a:ext cx="99628" cy="996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57734B-E346-4766-94AE-3C682E1298A9}"/>
                  </a:ext>
                </a:extLst>
              </p:cNvPr>
              <p:cNvSpPr txBox="1"/>
              <p:nvPr/>
            </p:nvSpPr>
            <p:spPr>
              <a:xfrm>
                <a:off x="8454442" y="2525074"/>
                <a:ext cx="439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57734B-E346-4766-94AE-3C682E129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442" y="2525074"/>
                <a:ext cx="439800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120D8C-4A7F-4BA5-8B43-D224CBD7F546}"/>
                  </a:ext>
                </a:extLst>
              </p:cNvPr>
              <p:cNvSpPr txBox="1"/>
              <p:nvPr/>
            </p:nvSpPr>
            <p:spPr>
              <a:xfrm>
                <a:off x="6961278" y="2671285"/>
                <a:ext cx="43851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120D8C-4A7F-4BA5-8B43-D224CBD7F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278" y="2671285"/>
                <a:ext cx="438518" cy="391646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A277B6-4D99-4C6D-8F2D-2EC3291B0446}"/>
              </a:ext>
            </a:extLst>
          </p:cNvPr>
          <p:cNvCxnSpPr>
            <a:cxnSpLocks/>
            <a:stCxn id="32" idx="6"/>
            <a:endCxn id="30" idx="2"/>
          </p:cNvCxnSpPr>
          <p:nvPr/>
        </p:nvCxnSpPr>
        <p:spPr>
          <a:xfrm>
            <a:off x="7449610" y="3179588"/>
            <a:ext cx="461353" cy="1958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429DE1C-5A93-4E38-B92F-DBC55123F571}"/>
              </a:ext>
            </a:extLst>
          </p:cNvPr>
          <p:cNvSpPr/>
          <p:nvPr/>
        </p:nvSpPr>
        <p:spPr>
          <a:xfrm>
            <a:off x="5968669" y="4416764"/>
            <a:ext cx="99628" cy="99628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7C39F2-50CB-4BDE-8B71-C461A3C79A6A}"/>
                  </a:ext>
                </a:extLst>
              </p:cNvPr>
              <p:cNvSpPr txBox="1"/>
              <p:nvPr/>
            </p:nvSpPr>
            <p:spPr>
              <a:xfrm>
                <a:off x="6276794" y="4430070"/>
                <a:ext cx="4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7C39F2-50CB-4BDE-8B71-C461A3C7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794" y="4430070"/>
                <a:ext cx="482247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7C6110D6-084D-49D5-866A-7F88145589F1}"/>
              </a:ext>
            </a:extLst>
          </p:cNvPr>
          <p:cNvSpPr/>
          <p:nvPr/>
        </p:nvSpPr>
        <p:spPr>
          <a:xfrm>
            <a:off x="6437675" y="4825520"/>
            <a:ext cx="99628" cy="9962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926490E-5F9E-49EB-B4CF-E15AE6028E8E}"/>
              </a:ext>
            </a:extLst>
          </p:cNvPr>
          <p:cNvSpPr/>
          <p:nvPr/>
        </p:nvSpPr>
        <p:spPr>
          <a:xfrm>
            <a:off x="5412954" y="4180547"/>
            <a:ext cx="99628" cy="996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7C966F-BE3B-4DA9-B90F-45A477EE4081}"/>
                  </a:ext>
                </a:extLst>
              </p:cNvPr>
              <p:cNvSpPr txBox="1"/>
              <p:nvPr/>
            </p:nvSpPr>
            <p:spPr>
              <a:xfrm>
                <a:off x="5022968" y="3951771"/>
                <a:ext cx="439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7C966F-BE3B-4DA9-B90F-45A477EE4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68" y="3951771"/>
                <a:ext cx="439800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754F386-35D4-463C-A471-D033AF5200AE}"/>
                  </a:ext>
                </a:extLst>
              </p:cNvPr>
              <p:cNvSpPr txBox="1"/>
              <p:nvPr/>
            </p:nvSpPr>
            <p:spPr>
              <a:xfrm>
                <a:off x="5810848" y="4038424"/>
                <a:ext cx="43851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754F386-35D4-463C-A471-D033AF52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848" y="4038424"/>
                <a:ext cx="438518" cy="391646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F9C7B8F-448C-423E-AA6D-78E2C1DF3EF0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6053707" y="4501802"/>
            <a:ext cx="398558" cy="33830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8C50A8B5-56F0-4AA2-89FE-188DD3DF86F4}"/>
              </a:ext>
            </a:extLst>
          </p:cNvPr>
          <p:cNvSpPr/>
          <p:nvPr/>
        </p:nvSpPr>
        <p:spPr>
          <a:xfrm>
            <a:off x="7940133" y="4812396"/>
            <a:ext cx="99628" cy="99628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61AE610-D23A-4CFB-8BA3-8893888A6DC8}"/>
                  </a:ext>
                </a:extLst>
              </p:cNvPr>
              <p:cNvSpPr txBox="1"/>
              <p:nvPr/>
            </p:nvSpPr>
            <p:spPr>
              <a:xfrm>
                <a:off x="8459043" y="4402183"/>
                <a:ext cx="4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61AE610-D23A-4CFB-8BA3-8893888A6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043" y="4402183"/>
                <a:ext cx="482247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14A35DF7-14E9-4FF5-B751-A0D068C21F12}"/>
              </a:ext>
            </a:extLst>
          </p:cNvPr>
          <p:cNvSpPr/>
          <p:nvPr/>
        </p:nvSpPr>
        <p:spPr>
          <a:xfrm>
            <a:off x="8444453" y="4579554"/>
            <a:ext cx="99628" cy="9962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D675189-BC02-49C4-B7E2-0B1C31472570}"/>
              </a:ext>
            </a:extLst>
          </p:cNvPr>
          <p:cNvSpPr/>
          <p:nvPr/>
        </p:nvSpPr>
        <p:spPr>
          <a:xfrm>
            <a:off x="7439118" y="4250279"/>
            <a:ext cx="99628" cy="996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F995E9A-A2A3-4EFD-97A5-85A2C1CB3398}"/>
                  </a:ext>
                </a:extLst>
              </p:cNvPr>
              <p:cNvSpPr txBox="1"/>
              <p:nvPr/>
            </p:nvSpPr>
            <p:spPr>
              <a:xfrm>
                <a:off x="7049132" y="4021503"/>
                <a:ext cx="439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F995E9A-A2A3-4EFD-97A5-85A2C1CB3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132" y="4021503"/>
                <a:ext cx="439800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901BEB1-1C90-4943-A054-D89736A842C4}"/>
                  </a:ext>
                </a:extLst>
              </p:cNvPr>
              <p:cNvSpPr txBox="1"/>
              <p:nvPr/>
            </p:nvSpPr>
            <p:spPr>
              <a:xfrm>
                <a:off x="7444391" y="4562898"/>
                <a:ext cx="43851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901BEB1-1C90-4943-A054-D89736A84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391" y="4562898"/>
                <a:ext cx="438518" cy="391646"/>
              </a:xfrm>
              <a:prstGeom prst="rect">
                <a:avLst/>
              </a:prstGeom>
              <a:blipFill>
                <a:blip r:embed="rId1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3E425F-70D0-4F4A-B0F1-0740711B44E0}"/>
              </a:ext>
            </a:extLst>
          </p:cNvPr>
          <p:cNvCxnSpPr>
            <a:cxnSpLocks/>
            <a:stCxn id="82" idx="6"/>
            <a:endCxn id="84" idx="2"/>
          </p:cNvCxnSpPr>
          <p:nvPr/>
        </p:nvCxnSpPr>
        <p:spPr>
          <a:xfrm flipV="1">
            <a:off x="8039761" y="4629368"/>
            <a:ext cx="404692" cy="2328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47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689"/>
    </mc:Choice>
    <mc:Fallback xmlns="">
      <p:transition advTm="71689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0CF3-B541-4D00-AA34-BCA4E5D4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Contraction Hierarchy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C2E9-CE22-4D39-B631-D82244B3A9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313" cy="53832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Construction Efficiency</a:t>
                </a:r>
              </a:p>
              <a:p>
                <a:pPr lvl="1"/>
                <a:r>
                  <a:rPr lang="en-US" dirty="0"/>
                  <a:t>Construct directly?</a:t>
                </a:r>
              </a:p>
              <a:p>
                <a:pPr lvl="2"/>
                <a:r>
                  <a:rPr lang="en-US" dirty="0"/>
                  <a:t>Take hours when graph is big</a:t>
                </a:r>
              </a:p>
              <a:p>
                <a:pPr lvl="1"/>
                <a:r>
                  <a:rPr lang="en-US" dirty="0"/>
                  <a:t>Speedup heuristics: </a:t>
                </a:r>
                <a:r>
                  <a:rPr lang="en-US" altLang="zh-CN" dirty="0"/>
                  <a:t>limit search space</a:t>
                </a:r>
                <a:endParaRPr lang="en-US" dirty="0"/>
              </a:p>
              <a:p>
                <a:pPr lvl="2"/>
                <a:r>
                  <a:rPr lang="en-US" dirty="0"/>
                  <a:t>Single-hop backward</a:t>
                </a:r>
              </a:p>
              <a:p>
                <a:pPr lvl="3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create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vertex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Search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stops at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4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/>
                  <a:t>If has not reached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add short cut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Limit the edge number in a path</a:t>
                </a:r>
              </a:p>
              <a:p>
                <a:pPr lvl="3"/>
                <a:r>
                  <a:rPr lang="en-US" dirty="0"/>
                  <a:t>Fewer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lower chance to find a shorter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higher chance to add shortcut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Larger index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CN" dirty="0"/>
                  <a:t>Slower query</a:t>
                </a:r>
                <a:endParaRPr lang="en-US" dirty="0"/>
              </a:p>
              <a:p>
                <a:pPr lvl="2"/>
                <a:r>
                  <a:rPr lang="en-US" dirty="0"/>
                  <a:t>Vertex Order</a:t>
                </a:r>
              </a:p>
              <a:p>
                <a:pPr lvl="2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9DC2E9-CE22-4D39-B631-D82244B3A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5383212"/>
              </a:xfrm>
              <a:blipFill>
                <a:blip r:embed="rId4"/>
                <a:stretch>
                  <a:fillRect l="-336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BFEF5-C639-47CF-9D20-A45132B3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7E302-087F-4792-A876-AF2516BC0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309" y="1844146"/>
            <a:ext cx="1749159" cy="14737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1C6F59-838F-4989-B352-7AC878519E95}"/>
              </a:ext>
            </a:extLst>
          </p:cNvPr>
          <p:cNvCxnSpPr>
            <a:cxnSpLocks/>
            <a:stCxn id="20" idx="6"/>
            <a:endCxn id="10" idx="1"/>
          </p:cNvCxnSpPr>
          <p:nvPr/>
        </p:nvCxnSpPr>
        <p:spPr>
          <a:xfrm>
            <a:off x="7759517" y="3832293"/>
            <a:ext cx="333281" cy="10533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063C4E-10FE-480C-B693-94C8050980BB}"/>
              </a:ext>
            </a:extLst>
          </p:cNvPr>
          <p:cNvCxnSpPr>
            <a:cxnSpLocks/>
            <a:stCxn id="11" idx="5"/>
            <a:endCxn id="8" idx="2"/>
          </p:cNvCxnSpPr>
          <p:nvPr/>
        </p:nvCxnSpPr>
        <p:spPr>
          <a:xfrm>
            <a:off x="6911492" y="4034438"/>
            <a:ext cx="537922" cy="40978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225C9BA-C9C9-4C04-A376-CF8AD6C60446}"/>
              </a:ext>
            </a:extLst>
          </p:cNvPr>
          <p:cNvSpPr/>
          <p:nvPr/>
        </p:nvSpPr>
        <p:spPr>
          <a:xfrm>
            <a:off x="7449414" y="4394410"/>
            <a:ext cx="99628" cy="99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FCBCA-C400-4E5C-94F8-26AF25567002}"/>
                  </a:ext>
                </a:extLst>
              </p:cNvPr>
              <p:cNvSpPr txBox="1"/>
              <p:nvPr/>
            </p:nvSpPr>
            <p:spPr>
              <a:xfrm>
                <a:off x="8177836" y="3697441"/>
                <a:ext cx="419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FCBCA-C400-4E5C-94F8-26AF25567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836" y="3697441"/>
                <a:ext cx="4190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72BB3202-871F-42C6-BAD2-1ABA460DAC28}"/>
              </a:ext>
            </a:extLst>
          </p:cNvPr>
          <p:cNvSpPr/>
          <p:nvPr/>
        </p:nvSpPr>
        <p:spPr>
          <a:xfrm>
            <a:off x="8078208" y="3923035"/>
            <a:ext cx="99628" cy="9962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506F5F-FD1F-48C3-8C16-F903D82D566E}"/>
              </a:ext>
            </a:extLst>
          </p:cNvPr>
          <p:cNvSpPr/>
          <p:nvPr/>
        </p:nvSpPr>
        <p:spPr>
          <a:xfrm>
            <a:off x="6826454" y="3949400"/>
            <a:ext cx="99628" cy="9962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8E71E-2C57-447E-83A6-BA953443B0EB}"/>
                  </a:ext>
                </a:extLst>
              </p:cNvPr>
              <p:cNvSpPr txBox="1"/>
              <p:nvPr/>
            </p:nvSpPr>
            <p:spPr>
              <a:xfrm>
                <a:off x="6501195" y="3714281"/>
                <a:ext cx="381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8E71E-2C57-447E-83A6-BA953443B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195" y="3714281"/>
                <a:ext cx="3812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E18F4A-E911-48D0-8011-A5CAC01B63E3}"/>
                  </a:ext>
                </a:extLst>
              </p:cNvPr>
              <p:cNvSpPr txBox="1"/>
              <p:nvPr/>
            </p:nvSpPr>
            <p:spPr>
              <a:xfrm>
                <a:off x="7334759" y="4049028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E18F4A-E911-48D0-8011-A5CAC01B6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59" y="4049028"/>
                <a:ext cx="3741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37E1F9-38E8-403F-8CE3-847D37679D2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7549042" y="3972849"/>
            <a:ext cx="529166" cy="47137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0C479A6-0514-474E-8A53-BF02EF15C5C9}"/>
              </a:ext>
            </a:extLst>
          </p:cNvPr>
          <p:cNvSpPr/>
          <p:nvPr/>
        </p:nvSpPr>
        <p:spPr>
          <a:xfrm>
            <a:off x="7659889" y="3782479"/>
            <a:ext cx="99628" cy="99628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9DBE17-1317-4AD5-8A46-01646A863446}"/>
                  </a:ext>
                </a:extLst>
              </p:cNvPr>
              <p:cNvSpPr txBox="1"/>
              <p:nvPr/>
            </p:nvSpPr>
            <p:spPr>
              <a:xfrm>
                <a:off x="7443683" y="3373213"/>
                <a:ext cx="372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9DBE17-1317-4AD5-8A46-01646A863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683" y="3373213"/>
                <a:ext cx="3727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E8BDEBBE-DD10-E848-AB44-24EAB73972B8}"/>
              </a:ext>
            </a:extLst>
          </p:cNvPr>
          <p:cNvSpPr/>
          <p:nvPr/>
        </p:nvSpPr>
        <p:spPr>
          <a:xfrm rot="1906373">
            <a:off x="6017658" y="3563684"/>
            <a:ext cx="1816846" cy="2664296"/>
          </a:xfrm>
          <a:prstGeom prst="arc">
            <a:avLst>
              <a:gd name="adj1" fmla="val 15904948"/>
              <a:gd name="adj2" fmla="val 19480720"/>
            </a:avLst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AC6BF9EA-2E68-EC4E-84CF-8B777FF02EB7}"/>
              </a:ext>
            </a:extLst>
          </p:cNvPr>
          <p:cNvSpPr/>
          <p:nvPr/>
        </p:nvSpPr>
        <p:spPr>
          <a:xfrm rot="1906373">
            <a:off x="6272029" y="3491676"/>
            <a:ext cx="1816846" cy="2664296"/>
          </a:xfrm>
          <a:prstGeom prst="arc">
            <a:avLst>
              <a:gd name="adj1" fmla="val 15904948"/>
              <a:gd name="adj2" fmla="val 19480720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5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5837"/>
    </mc:Choice>
    <mc:Fallback xmlns="">
      <p:transition advTm="85837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D134-515C-B749-950D-3E2D1702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Path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A97F6-11EE-9942-9743-67A3E29C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as the Dijkstra’s Path</a:t>
                </a:r>
              </a:p>
              <a:p>
                <a:pPr lvl="1"/>
                <a:r>
                  <a:rPr lang="en-US" dirty="0"/>
                  <a:t>Traverse back</a:t>
                </a:r>
              </a:p>
              <a:p>
                <a:pPr lvl="1"/>
                <a:r>
                  <a:rPr lang="en-US" dirty="0"/>
                  <a:t>Obtain a contracted path</a:t>
                </a:r>
              </a:p>
              <a:p>
                <a:r>
                  <a:rPr lang="en-US" dirty="0"/>
                  <a:t>Expand the contracted path to the original path</a:t>
                </a:r>
              </a:p>
              <a:p>
                <a:pPr lvl="1"/>
                <a:r>
                  <a:rPr lang="en-US" dirty="0"/>
                  <a:t>Remember the source of the shortcuts</a:t>
                </a:r>
              </a:p>
              <a:p>
                <a:pPr lvl="1"/>
                <a:r>
                  <a:rPr lang="en-US" dirty="0"/>
                  <a:t>Shortcut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Also stores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Expand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/>
                  <a:t> recursively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5A97F6-11EE-9942-9743-67A3E29C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E31C1-58F6-1249-A8D0-1D11EE51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E7487C-3C57-B74D-B80D-DE1B95913554}"/>
              </a:ext>
            </a:extLst>
          </p:cNvPr>
          <p:cNvGrpSpPr/>
          <p:nvPr/>
        </p:nvGrpSpPr>
        <p:grpSpPr>
          <a:xfrm>
            <a:off x="4497408" y="4365104"/>
            <a:ext cx="4148118" cy="2144573"/>
            <a:chOff x="3553204" y="3904191"/>
            <a:chExt cx="5353521" cy="2460497"/>
          </a:xfrm>
        </p:grpSpPr>
        <p:cxnSp>
          <p:nvCxnSpPr>
            <p:cNvPr id="24" name="Line Original 2-6">
              <a:extLst>
                <a:ext uri="{FF2B5EF4-FFF2-40B4-BE49-F238E27FC236}">
                  <a16:creationId xmlns:a16="http://schemas.microsoft.com/office/drawing/2014/main" id="{E0A16066-3844-9740-B961-40C3F8CFEF1F}"/>
                </a:ext>
              </a:extLst>
            </p:cNvPr>
            <p:cNvCxnSpPr>
              <a:cxnSpLocks/>
              <a:stCxn id="27" idx="3"/>
              <a:endCxn id="25" idx="0"/>
            </p:cNvCxnSpPr>
            <p:nvPr/>
          </p:nvCxnSpPr>
          <p:spPr>
            <a:xfrm flipH="1">
              <a:off x="3732955" y="4235822"/>
              <a:ext cx="820225" cy="1400582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25" name="椭圆 68">
              <a:extLst>
                <a:ext uri="{FF2B5EF4-FFF2-40B4-BE49-F238E27FC236}">
                  <a16:creationId xmlns:a16="http://schemas.microsoft.com/office/drawing/2014/main" id="{C12E542E-4AD4-FD46-B390-635F649C02F9}"/>
                </a:ext>
              </a:extLst>
            </p:cNvPr>
            <p:cNvSpPr/>
            <p:nvPr/>
          </p:nvSpPr>
          <p:spPr>
            <a:xfrm>
              <a:off x="3553204" y="5636404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文本框 69">
              <a:extLst>
                <a:ext uri="{FF2B5EF4-FFF2-40B4-BE49-F238E27FC236}">
                  <a16:creationId xmlns:a16="http://schemas.microsoft.com/office/drawing/2014/main" id="{AA59B383-C862-4842-BAB3-079220C96695}"/>
                </a:ext>
              </a:extLst>
            </p:cNvPr>
            <p:cNvSpPr txBox="1"/>
            <p:nvPr/>
          </p:nvSpPr>
          <p:spPr>
            <a:xfrm>
              <a:off x="3590690" y="5602164"/>
              <a:ext cx="1568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2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" name="椭圆 70">
              <a:extLst>
                <a:ext uri="{FF2B5EF4-FFF2-40B4-BE49-F238E27FC236}">
                  <a16:creationId xmlns:a16="http://schemas.microsoft.com/office/drawing/2014/main" id="{40F038C7-D877-C542-AAD3-4A3667F2F0B9}"/>
                </a:ext>
              </a:extLst>
            </p:cNvPr>
            <p:cNvSpPr/>
            <p:nvPr/>
          </p:nvSpPr>
          <p:spPr>
            <a:xfrm>
              <a:off x="4500532" y="3952757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文本框 71">
              <a:extLst>
                <a:ext uri="{FF2B5EF4-FFF2-40B4-BE49-F238E27FC236}">
                  <a16:creationId xmlns:a16="http://schemas.microsoft.com/office/drawing/2014/main" id="{E6EB8416-F9E8-1F47-9AE3-A382351EA923}"/>
                </a:ext>
              </a:extLst>
            </p:cNvPr>
            <p:cNvSpPr txBox="1"/>
            <p:nvPr/>
          </p:nvSpPr>
          <p:spPr>
            <a:xfrm>
              <a:off x="4516570" y="3904191"/>
              <a:ext cx="176793" cy="35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6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" name="椭圆 72">
              <a:extLst>
                <a:ext uri="{FF2B5EF4-FFF2-40B4-BE49-F238E27FC236}">
                  <a16:creationId xmlns:a16="http://schemas.microsoft.com/office/drawing/2014/main" id="{785F020D-C921-C740-85CA-1C2C71F4532B}"/>
                </a:ext>
              </a:extLst>
            </p:cNvPr>
            <p:cNvSpPr/>
            <p:nvPr/>
          </p:nvSpPr>
          <p:spPr>
            <a:xfrm>
              <a:off x="5457676" y="6033057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文本框 73">
              <a:extLst>
                <a:ext uri="{FF2B5EF4-FFF2-40B4-BE49-F238E27FC236}">
                  <a16:creationId xmlns:a16="http://schemas.microsoft.com/office/drawing/2014/main" id="{7700CA81-7A00-5142-84C9-9FF2573F89AB}"/>
                </a:ext>
              </a:extLst>
            </p:cNvPr>
            <p:cNvSpPr txBox="1"/>
            <p:nvPr/>
          </p:nvSpPr>
          <p:spPr>
            <a:xfrm>
              <a:off x="5481645" y="6006750"/>
              <a:ext cx="176793" cy="35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1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" name="椭圆 74">
              <a:extLst>
                <a:ext uri="{FF2B5EF4-FFF2-40B4-BE49-F238E27FC236}">
                  <a16:creationId xmlns:a16="http://schemas.microsoft.com/office/drawing/2014/main" id="{D31E2A04-D353-3544-A244-70CB4058BED2}"/>
                </a:ext>
              </a:extLst>
            </p:cNvPr>
            <p:cNvSpPr/>
            <p:nvPr/>
          </p:nvSpPr>
          <p:spPr>
            <a:xfrm>
              <a:off x="6541025" y="4899743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文本框 75">
              <a:extLst>
                <a:ext uri="{FF2B5EF4-FFF2-40B4-BE49-F238E27FC236}">
                  <a16:creationId xmlns:a16="http://schemas.microsoft.com/office/drawing/2014/main" id="{9BA10EAA-40A8-D44E-BB3D-1F42D3DDA28B}"/>
                </a:ext>
              </a:extLst>
            </p:cNvPr>
            <p:cNvSpPr txBox="1"/>
            <p:nvPr/>
          </p:nvSpPr>
          <p:spPr>
            <a:xfrm>
              <a:off x="6579310" y="4873434"/>
              <a:ext cx="176793" cy="35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4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3" name="椭圆 76">
              <a:extLst>
                <a:ext uri="{FF2B5EF4-FFF2-40B4-BE49-F238E27FC236}">
                  <a16:creationId xmlns:a16="http://schemas.microsoft.com/office/drawing/2014/main" id="{C253673B-B640-694E-837A-3185FA6610B9}"/>
                </a:ext>
              </a:extLst>
            </p:cNvPr>
            <p:cNvSpPr/>
            <p:nvPr/>
          </p:nvSpPr>
          <p:spPr>
            <a:xfrm>
              <a:off x="7616520" y="5367713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文本框 77">
              <a:extLst>
                <a:ext uri="{FF2B5EF4-FFF2-40B4-BE49-F238E27FC236}">
                  <a16:creationId xmlns:a16="http://schemas.microsoft.com/office/drawing/2014/main" id="{93D88BCF-4EDA-2E4B-BC14-EC25D43D9E9F}"/>
                </a:ext>
              </a:extLst>
            </p:cNvPr>
            <p:cNvSpPr txBox="1"/>
            <p:nvPr/>
          </p:nvSpPr>
          <p:spPr>
            <a:xfrm>
              <a:off x="7654804" y="5341406"/>
              <a:ext cx="176793" cy="35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3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5" name="椭圆 78">
              <a:extLst>
                <a:ext uri="{FF2B5EF4-FFF2-40B4-BE49-F238E27FC236}">
                  <a16:creationId xmlns:a16="http://schemas.microsoft.com/office/drawing/2014/main" id="{03D6AF2F-65DF-5A4E-8E78-2FEBAE70A076}"/>
                </a:ext>
              </a:extLst>
            </p:cNvPr>
            <p:cNvSpPr/>
            <p:nvPr/>
          </p:nvSpPr>
          <p:spPr>
            <a:xfrm>
              <a:off x="8547224" y="4245825"/>
              <a:ext cx="359501" cy="331631"/>
            </a:xfrm>
            <a:prstGeom prst="ellips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文本框 79">
              <a:extLst>
                <a:ext uri="{FF2B5EF4-FFF2-40B4-BE49-F238E27FC236}">
                  <a16:creationId xmlns:a16="http://schemas.microsoft.com/office/drawing/2014/main" id="{3EC5A975-96A3-BA4B-979D-2CD3DC278A5C}"/>
                </a:ext>
              </a:extLst>
            </p:cNvPr>
            <p:cNvSpPr txBox="1"/>
            <p:nvPr/>
          </p:nvSpPr>
          <p:spPr>
            <a:xfrm>
              <a:off x="8575606" y="4217543"/>
              <a:ext cx="176793" cy="35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5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37" name="直接连接符 92">
              <a:extLst>
                <a:ext uri="{FF2B5EF4-FFF2-40B4-BE49-F238E27FC236}">
                  <a16:creationId xmlns:a16="http://schemas.microsoft.com/office/drawing/2014/main" id="{4EDE6B5C-E736-B440-B859-2634442D310A}"/>
                </a:ext>
              </a:extLst>
            </p:cNvPr>
            <p:cNvCxnSpPr>
              <a:cxnSpLocks/>
              <a:stCxn id="27" idx="5"/>
              <a:endCxn id="29" idx="0"/>
            </p:cNvCxnSpPr>
            <p:nvPr/>
          </p:nvCxnSpPr>
          <p:spPr>
            <a:xfrm>
              <a:off x="4807385" y="4235822"/>
              <a:ext cx="830042" cy="1797235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8" name="直接连接符 94">
              <a:extLst>
                <a:ext uri="{FF2B5EF4-FFF2-40B4-BE49-F238E27FC236}">
                  <a16:creationId xmlns:a16="http://schemas.microsoft.com/office/drawing/2014/main" id="{6B0C8F61-BEC5-6147-8C75-E0637BFD50CE}"/>
                </a:ext>
              </a:extLst>
            </p:cNvPr>
            <p:cNvCxnSpPr>
              <a:cxnSpLocks/>
              <a:stCxn id="29" idx="7"/>
              <a:endCxn id="31" idx="3"/>
            </p:cNvCxnSpPr>
            <p:nvPr/>
          </p:nvCxnSpPr>
          <p:spPr>
            <a:xfrm flipV="1">
              <a:off x="5764529" y="5182808"/>
              <a:ext cx="829143" cy="898815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39" name="直接连接符 96">
              <a:extLst>
                <a:ext uri="{FF2B5EF4-FFF2-40B4-BE49-F238E27FC236}">
                  <a16:creationId xmlns:a16="http://schemas.microsoft.com/office/drawing/2014/main" id="{A33725C0-2581-CB4D-93A1-00E652A7BB38}"/>
                </a:ext>
              </a:extLst>
            </p:cNvPr>
            <p:cNvCxnSpPr>
              <a:cxnSpLocks/>
              <a:stCxn id="31" idx="6"/>
              <a:endCxn id="33" idx="1"/>
            </p:cNvCxnSpPr>
            <p:nvPr/>
          </p:nvCxnSpPr>
          <p:spPr>
            <a:xfrm>
              <a:off x="6900525" y="5065559"/>
              <a:ext cx="768642" cy="35072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40" name="直接连接符 98">
              <a:extLst>
                <a:ext uri="{FF2B5EF4-FFF2-40B4-BE49-F238E27FC236}">
                  <a16:creationId xmlns:a16="http://schemas.microsoft.com/office/drawing/2014/main" id="{0D7C184E-3228-104A-9B55-C9F69C643387}"/>
                </a:ext>
              </a:extLst>
            </p:cNvPr>
            <p:cNvCxnSpPr>
              <a:cxnSpLocks/>
              <a:stCxn id="33" idx="7"/>
              <a:endCxn id="35" idx="4"/>
            </p:cNvCxnSpPr>
            <p:nvPr/>
          </p:nvCxnSpPr>
          <p:spPr>
            <a:xfrm flipV="1">
              <a:off x="7923373" y="4577456"/>
              <a:ext cx="803603" cy="838823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41" name="文本框 111">
              <a:extLst>
                <a:ext uri="{FF2B5EF4-FFF2-40B4-BE49-F238E27FC236}">
                  <a16:creationId xmlns:a16="http://schemas.microsoft.com/office/drawing/2014/main" id="{8DAE499A-51C8-9B4E-A838-21B9826C4F59}"/>
                </a:ext>
              </a:extLst>
            </p:cNvPr>
            <p:cNvSpPr txBox="1"/>
            <p:nvPr/>
          </p:nvSpPr>
          <p:spPr>
            <a:xfrm>
              <a:off x="3873579" y="4747231"/>
              <a:ext cx="51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2" name="文本框 112">
              <a:extLst>
                <a:ext uri="{FF2B5EF4-FFF2-40B4-BE49-F238E27FC236}">
                  <a16:creationId xmlns:a16="http://schemas.microsoft.com/office/drawing/2014/main" id="{E0C7DF1C-5201-474E-92C1-441576204E50}"/>
                </a:ext>
              </a:extLst>
            </p:cNvPr>
            <p:cNvSpPr txBox="1"/>
            <p:nvPr/>
          </p:nvSpPr>
          <p:spPr>
            <a:xfrm>
              <a:off x="4955280" y="5183047"/>
              <a:ext cx="51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3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3" name="文本框 113">
              <a:extLst>
                <a:ext uri="{FF2B5EF4-FFF2-40B4-BE49-F238E27FC236}">
                  <a16:creationId xmlns:a16="http://schemas.microsoft.com/office/drawing/2014/main" id="{2D0F28C2-7BF7-BE42-8A37-922CF5AE56F0}"/>
                </a:ext>
              </a:extLst>
            </p:cNvPr>
            <p:cNvSpPr txBox="1"/>
            <p:nvPr/>
          </p:nvSpPr>
          <p:spPr>
            <a:xfrm>
              <a:off x="5983027" y="5329962"/>
              <a:ext cx="369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4" name="文本框 114">
              <a:extLst>
                <a:ext uri="{FF2B5EF4-FFF2-40B4-BE49-F238E27FC236}">
                  <a16:creationId xmlns:a16="http://schemas.microsoft.com/office/drawing/2014/main" id="{643FC32F-DECF-B549-8BF5-DB4EE7C54FF1}"/>
                </a:ext>
              </a:extLst>
            </p:cNvPr>
            <p:cNvSpPr txBox="1"/>
            <p:nvPr/>
          </p:nvSpPr>
          <p:spPr>
            <a:xfrm>
              <a:off x="8275301" y="4932903"/>
              <a:ext cx="51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5" name="文本框 115">
              <a:extLst>
                <a:ext uri="{FF2B5EF4-FFF2-40B4-BE49-F238E27FC236}">
                  <a16:creationId xmlns:a16="http://schemas.microsoft.com/office/drawing/2014/main" id="{C19EFBBE-910A-7448-8B1B-20378C06EAFB}"/>
                </a:ext>
              </a:extLst>
            </p:cNvPr>
            <p:cNvSpPr txBox="1"/>
            <p:nvPr/>
          </p:nvSpPr>
          <p:spPr>
            <a:xfrm>
              <a:off x="7146987" y="5240919"/>
              <a:ext cx="51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rPr>
                <a:t>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9907EE9-E7F1-E649-8001-D90576D7C271}"/>
                </a:ext>
              </a:extLst>
            </p:cNvPr>
            <p:cNvGrpSpPr/>
            <p:nvPr/>
          </p:nvGrpSpPr>
          <p:grpSpPr>
            <a:xfrm>
              <a:off x="4860032" y="4118573"/>
              <a:ext cx="1733640" cy="829736"/>
              <a:chOff x="4860033" y="4118573"/>
              <a:chExt cx="1733640" cy="829736"/>
            </a:xfrm>
          </p:grpSpPr>
          <p:cxnSp>
            <p:nvCxnSpPr>
              <p:cNvPr id="53" name="直接连接符 100">
                <a:extLst>
                  <a:ext uri="{FF2B5EF4-FFF2-40B4-BE49-F238E27FC236}">
                    <a16:creationId xmlns:a16="http://schemas.microsoft.com/office/drawing/2014/main" id="{56927C8E-8E6B-A14B-98B5-4A6107AB477E}"/>
                  </a:ext>
                </a:extLst>
              </p:cNvPr>
              <p:cNvCxnSpPr>
                <a:stCxn id="27" idx="6"/>
                <a:endCxn id="31" idx="1"/>
              </p:cNvCxnSpPr>
              <p:nvPr/>
            </p:nvCxnSpPr>
            <p:spPr>
              <a:xfrm>
                <a:off x="4860033" y="4118573"/>
                <a:ext cx="1733640" cy="829736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4" name="文本框 116">
                <a:extLst>
                  <a:ext uri="{FF2B5EF4-FFF2-40B4-BE49-F238E27FC236}">
                    <a16:creationId xmlns:a16="http://schemas.microsoft.com/office/drawing/2014/main" id="{2F018512-4E47-A84B-9462-5B99F5EBC7E2}"/>
                  </a:ext>
                </a:extLst>
              </p:cNvPr>
              <p:cNvSpPr txBox="1"/>
              <p:nvPr/>
            </p:nvSpPr>
            <p:spPr>
              <a:xfrm>
                <a:off x="5991034" y="4365641"/>
                <a:ext cx="516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5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77B6FAB-CAEA-6147-B3B5-B174516C87C9}"/>
                </a:ext>
              </a:extLst>
            </p:cNvPr>
            <p:cNvGrpSpPr/>
            <p:nvPr/>
          </p:nvGrpSpPr>
          <p:grpSpPr>
            <a:xfrm>
              <a:off x="6847878" y="4461778"/>
              <a:ext cx="1751994" cy="486531"/>
              <a:chOff x="6847878" y="4461778"/>
              <a:chExt cx="1751994" cy="486531"/>
            </a:xfrm>
          </p:grpSpPr>
          <p:cxnSp>
            <p:nvCxnSpPr>
              <p:cNvPr id="51" name="直接连接符 102">
                <a:extLst>
                  <a:ext uri="{FF2B5EF4-FFF2-40B4-BE49-F238E27FC236}">
                    <a16:creationId xmlns:a16="http://schemas.microsoft.com/office/drawing/2014/main" id="{A4AE3C52-6D2C-B04E-88ED-9DE37B114AC0}"/>
                  </a:ext>
                </a:extLst>
              </p:cNvPr>
              <p:cNvCxnSpPr>
                <a:cxnSpLocks/>
                <a:stCxn id="31" idx="7"/>
                <a:endCxn id="35" idx="3"/>
              </p:cNvCxnSpPr>
              <p:nvPr/>
            </p:nvCxnSpPr>
            <p:spPr>
              <a:xfrm flipV="1">
                <a:off x="6847878" y="4528890"/>
                <a:ext cx="1751994" cy="419419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2" name="文本框 117">
                <a:extLst>
                  <a:ext uri="{FF2B5EF4-FFF2-40B4-BE49-F238E27FC236}">
                    <a16:creationId xmlns:a16="http://schemas.microsoft.com/office/drawing/2014/main" id="{9869C2F6-264C-A44C-99D1-2FA88B1B972C}"/>
                  </a:ext>
                </a:extLst>
              </p:cNvPr>
              <p:cNvSpPr txBox="1"/>
              <p:nvPr/>
            </p:nvSpPr>
            <p:spPr>
              <a:xfrm>
                <a:off x="7620014" y="4461778"/>
                <a:ext cx="516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3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3D71FD2-8B5C-4243-BF90-E2B4E35B472E}"/>
                </a:ext>
              </a:extLst>
            </p:cNvPr>
            <p:cNvGrpSpPr/>
            <p:nvPr/>
          </p:nvGrpSpPr>
          <p:grpSpPr>
            <a:xfrm>
              <a:off x="4839439" y="3937811"/>
              <a:ext cx="3715573" cy="465342"/>
              <a:chOff x="4880627" y="3931170"/>
              <a:chExt cx="3715573" cy="465342"/>
            </a:xfrm>
          </p:grpSpPr>
          <p:cxnSp>
            <p:nvCxnSpPr>
              <p:cNvPr id="49" name="直接连接符 102">
                <a:extLst>
                  <a:ext uri="{FF2B5EF4-FFF2-40B4-BE49-F238E27FC236}">
                    <a16:creationId xmlns:a16="http://schemas.microsoft.com/office/drawing/2014/main" id="{1EBDA55D-1A31-3B4F-8022-0E95846A0E70}"/>
                  </a:ext>
                </a:extLst>
              </p:cNvPr>
              <p:cNvCxnSpPr>
                <a:cxnSpLocks/>
                <a:stCxn id="27" idx="6"/>
                <a:endCxn id="36" idx="1"/>
              </p:cNvCxnSpPr>
              <p:nvPr/>
            </p:nvCxnSpPr>
            <p:spPr>
              <a:xfrm>
                <a:off x="4880627" y="4118573"/>
                <a:ext cx="3715573" cy="277939"/>
              </a:xfrm>
              <a:prstGeom prst="line">
                <a:avLst/>
              </a:prstGeom>
              <a:noFill/>
              <a:ln w="571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0" name="文本框 118">
                <a:extLst>
                  <a:ext uri="{FF2B5EF4-FFF2-40B4-BE49-F238E27FC236}">
                    <a16:creationId xmlns:a16="http://schemas.microsoft.com/office/drawing/2014/main" id="{CCBD7BDB-2E31-1C45-B2D2-98681B8FF38D}"/>
                  </a:ext>
                </a:extLst>
              </p:cNvPr>
              <p:cNvSpPr txBox="1"/>
              <p:nvPr/>
            </p:nvSpPr>
            <p:spPr>
              <a:xfrm>
                <a:off x="6892854" y="3931170"/>
                <a:ext cx="516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</a:rPr>
                  <a:t>8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CC2CD58-1D9E-9446-B05E-A4A4030D1E00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>
            <a:off x="5921857" y="1781251"/>
            <a:ext cx="920297" cy="294051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5DA005-3333-8142-BE14-489F250A8F09}"/>
              </a:ext>
            </a:extLst>
          </p:cNvPr>
          <p:cNvCxnSpPr>
            <a:cxnSpLocks/>
            <a:stCxn id="60" idx="5"/>
            <a:endCxn id="57" idx="2"/>
          </p:cNvCxnSpPr>
          <p:nvPr/>
        </p:nvCxnSpPr>
        <p:spPr>
          <a:xfrm>
            <a:off x="5907267" y="1816475"/>
            <a:ext cx="415977" cy="5268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8AE63D2-D803-DD46-9092-C807395B2F58}"/>
              </a:ext>
            </a:extLst>
          </p:cNvPr>
          <p:cNvSpPr/>
          <p:nvPr/>
        </p:nvSpPr>
        <p:spPr>
          <a:xfrm>
            <a:off x="6323244" y="2293554"/>
            <a:ext cx="99628" cy="99628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DECB491-CD75-C241-A4EA-0C02F4EDFED9}"/>
                  </a:ext>
                </a:extLst>
              </p:cNvPr>
              <p:cNvSpPr txBox="1"/>
              <p:nvPr/>
            </p:nvSpPr>
            <p:spPr>
              <a:xfrm>
                <a:off x="6842154" y="1883341"/>
                <a:ext cx="4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DECB491-CD75-C241-A4EA-0C02F4EDF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54" y="1883341"/>
                <a:ext cx="4822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E3F11D41-CEC5-2947-8BFF-A65C8601C03F}"/>
              </a:ext>
            </a:extLst>
          </p:cNvPr>
          <p:cNvSpPr/>
          <p:nvPr/>
        </p:nvSpPr>
        <p:spPr>
          <a:xfrm>
            <a:off x="6827564" y="2060712"/>
            <a:ext cx="99628" cy="9962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E33E2F9-42D5-5742-86F4-384B5184B1D2}"/>
              </a:ext>
            </a:extLst>
          </p:cNvPr>
          <p:cNvSpPr/>
          <p:nvPr/>
        </p:nvSpPr>
        <p:spPr>
          <a:xfrm>
            <a:off x="5822229" y="1731437"/>
            <a:ext cx="99628" cy="996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6C8079-B6D2-484C-B527-3B185A0A2166}"/>
                  </a:ext>
                </a:extLst>
              </p:cNvPr>
              <p:cNvSpPr txBox="1"/>
              <p:nvPr/>
            </p:nvSpPr>
            <p:spPr>
              <a:xfrm>
                <a:off x="5432243" y="1502661"/>
                <a:ext cx="439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86C8079-B6D2-484C-B527-3B185A0A2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43" y="1502661"/>
                <a:ext cx="439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56F5246-5E79-A34F-8E15-5EF485201179}"/>
                  </a:ext>
                </a:extLst>
              </p:cNvPr>
              <p:cNvSpPr txBox="1"/>
              <p:nvPr/>
            </p:nvSpPr>
            <p:spPr>
              <a:xfrm>
                <a:off x="5827502" y="2044056"/>
                <a:ext cx="43851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56F5246-5E79-A34F-8E15-5EF485201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502" y="2044056"/>
                <a:ext cx="438518" cy="391646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F13A14-AD64-B248-AC20-28DDE9F57EA5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6422872" y="2110526"/>
            <a:ext cx="404692" cy="23284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34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740"/>
    </mc:Choice>
    <mc:Fallback xmlns="">
      <p:transition advTm="3574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DA51-2061-47B6-B5B3-29E2A498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FEF6D-7651-41C6-8097-F0576470C4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399"/>
                <a:ext cx="7556313" cy="530731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Hop Labels:</a:t>
                </a:r>
              </a:p>
              <a:p>
                <a:pPr marL="571500" lvl="1"/>
                <a:r>
                  <a:rPr lang="en-US" altLang="zh-CN" kern="0" dirty="0"/>
                  <a:t>Out-Label: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i="1" kern="0">
                        <a:latin typeface="Cambria Math" panose="02040503050406030204" pitchFamily="18" charset="0"/>
                      </a:rPr>
                      <m:t>={(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))}</m:t>
                    </m:r>
                  </m:oMath>
                </a14:m>
                <a:endParaRPr lang="en-US" altLang="zh-CN" kern="0" dirty="0"/>
              </a:p>
              <a:p>
                <a:pPr marL="571500" lvl="1"/>
                <a:r>
                  <a:rPr lang="en-US" altLang="zh-CN" kern="0" dirty="0"/>
                  <a:t>In-Label: </a:t>
                </a:r>
                <a14:m>
                  <m:oMath xmlns:m="http://schemas.openxmlformats.org/officeDocument/2006/math">
                    <m:r>
                      <a:rPr lang="en-US" altLang="zh-CN" ker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i="1" kern="0">
                        <a:latin typeface="Cambria Math" panose="02040503050406030204" pitchFamily="18" charset="0"/>
                      </a:rPr>
                      <m:t>   ={(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))}</m:t>
                    </m:r>
                  </m:oMath>
                </a14:m>
                <a:endParaRPr lang="en-US" altLang="zh-CN" kern="0" dirty="0"/>
              </a:p>
              <a:p>
                <a:pPr marL="571500" lvl="1"/>
                <a:r>
                  <a:rPr lang="en-US" altLang="zh-CN" kern="0" dirty="0"/>
                  <a:t>Query: </a:t>
                </a:r>
                <a14:m>
                  <m:oMath xmlns:m="http://schemas.openxmlformats.org/officeDocument/2006/math">
                    <m:r>
                      <a:rPr lang="en-US" altLang="zh-CN" i="1" ker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ker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ker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altLang="zh-CN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ker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 ker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altLang="zh-CN" i="1" ker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 ker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altLang="zh-CN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ker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i="1" ker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 ker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i="1" kern="0" dirty="0">
                  <a:latin typeface="Cambria Math" panose="02040503050406030204" pitchFamily="18" charset="0"/>
                </a:endParaRPr>
              </a:p>
              <a:p>
                <a:pPr marL="1428750" lvl="3"/>
                <a14:m>
                  <m:oMath xmlns:m="http://schemas.openxmlformats.org/officeDocument/2006/math">
                    <m:r>
                      <a:rPr lang="en-US" altLang="zh-CN" i="1" ker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zh-CN" kern="0" dirty="0"/>
              </a:p>
              <a:p>
                <a:pPr marL="571500" lvl="1"/>
                <a:endParaRPr lang="en-US" altLang="zh-CN" kern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FEF6D-7651-41C6-8097-F0576470C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399"/>
                <a:ext cx="7556313" cy="5307317"/>
              </a:xfrm>
              <a:blipFill>
                <a:blip r:embed="rId4"/>
                <a:stretch>
                  <a:fillRect l="-336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8A0FE-CCCF-4D15-8EC5-B2537968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307B18-B8DD-4389-9EAA-CA91E25921D9}"/>
              </a:ext>
            </a:extLst>
          </p:cNvPr>
          <p:cNvGrpSpPr/>
          <p:nvPr/>
        </p:nvGrpSpPr>
        <p:grpSpPr>
          <a:xfrm>
            <a:off x="5220072" y="1371665"/>
            <a:ext cx="2909412" cy="2398555"/>
            <a:chOff x="5586422" y="1339334"/>
            <a:chExt cx="2909412" cy="2398555"/>
          </a:xfrm>
        </p:grpSpPr>
        <p:pic>
          <p:nvPicPr>
            <p:cNvPr id="6" name="Graph">
              <a:extLst>
                <a:ext uri="{FF2B5EF4-FFF2-40B4-BE49-F238E27FC236}">
                  <a16:creationId xmlns:a16="http://schemas.microsoft.com/office/drawing/2014/main" id="{8CC2A403-928E-4AF9-BD47-584C9FEB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4218" y="1508194"/>
              <a:ext cx="2487782" cy="21022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8E75DE-BF5B-4F2A-8EC6-2DB2F3B453E0}"/>
                </a:ext>
              </a:extLst>
            </p:cNvPr>
            <p:cNvSpPr txBox="1"/>
            <p:nvPr/>
          </p:nvSpPr>
          <p:spPr>
            <a:xfrm>
              <a:off x="6588224" y="1339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B06C0E-503F-49B3-80F8-3E09030D2C35}"/>
                </a:ext>
              </a:extLst>
            </p:cNvPr>
            <p:cNvSpPr txBox="1"/>
            <p:nvPr/>
          </p:nvSpPr>
          <p:spPr>
            <a:xfrm>
              <a:off x="7563516" y="136135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CE07C8-95F3-4120-8881-771100D8A7C6}"/>
                </a:ext>
              </a:extLst>
            </p:cNvPr>
            <p:cNvSpPr txBox="1"/>
            <p:nvPr/>
          </p:nvSpPr>
          <p:spPr>
            <a:xfrm>
              <a:off x="8210712" y="19168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1DD7B7-9DA8-4A04-BDED-1A5C8D8E0D3A}"/>
                </a:ext>
              </a:extLst>
            </p:cNvPr>
            <p:cNvSpPr txBox="1"/>
            <p:nvPr/>
          </p:nvSpPr>
          <p:spPr>
            <a:xfrm>
              <a:off x="7617529" y="175862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5047FC-4087-4ACC-BAFD-7D120B2BF028}"/>
                </a:ext>
              </a:extLst>
            </p:cNvPr>
            <p:cNvSpPr txBox="1"/>
            <p:nvPr/>
          </p:nvSpPr>
          <p:spPr>
            <a:xfrm>
              <a:off x="6586383" y="176917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9DC9DE-595C-4693-8B22-26326DDA7EBF}"/>
                </a:ext>
              </a:extLst>
            </p:cNvPr>
            <p:cNvSpPr txBox="1"/>
            <p:nvPr/>
          </p:nvSpPr>
          <p:spPr>
            <a:xfrm>
              <a:off x="6228184" y="19168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EB35B7-A9C6-4DCA-BA15-A0405AE71786}"/>
                </a:ext>
              </a:extLst>
            </p:cNvPr>
            <p:cNvSpPr txBox="1"/>
            <p:nvPr/>
          </p:nvSpPr>
          <p:spPr>
            <a:xfrm>
              <a:off x="7214391" y="19453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CBD0F9-2181-4981-B60A-B88BA2FB54B5}"/>
                </a:ext>
              </a:extLst>
            </p:cNvPr>
            <p:cNvSpPr txBox="1"/>
            <p:nvPr/>
          </p:nvSpPr>
          <p:spPr>
            <a:xfrm>
              <a:off x="6679749" y="225755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C492B2-6C8E-4362-8A52-49A55E7219B2}"/>
                </a:ext>
              </a:extLst>
            </p:cNvPr>
            <p:cNvSpPr txBox="1"/>
            <p:nvPr/>
          </p:nvSpPr>
          <p:spPr>
            <a:xfrm>
              <a:off x="7563516" y="225152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298949-1BF0-47FF-9601-461884E85984}"/>
                </a:ext>
              </a:extLst>
            </p:cNvPr>
            <p:cNvSpPr txBox="1"/>
            <p:nvPr/>
          </p:nvSpPr>
          <p:spPr>
            <a:xfrm>
              <a:off x="5586422" y="239421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0E97F1-6852-494E-900A-1D100F1C85BF}"/>
                </a:ext>
              </a:extLst>
            </p:cNvPr>
            <p:cNvSpPr txBox="1"/>
            <p:nvPr/>
          </p:nvSpPr>
          <p:spPr>
            <a:xfrm>
              <a:off x="6523296" y="276801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8E6752-3C23-46F5-B10E-A600E7B5504E}"/>
                </a:ext>
              </a:extLst>
            </p:cNvPr>
            <p:cNvSpPr txBox="1"/>
            <p:nvPr/>
          </p:nvSpPr>
          <p:spPr>
            <a:xfrm>
              <a:off x="6679749" y="34301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76392D-5E18-42EC-8A10-57E158CE1193}"/>
                </a:ext>
              </a:extLst>
            </p:cNvPr>
            <p:cNvSpPr txBox="1"/>
            <p:nvPr/>
          </p:nvSpPr>
          <p:spPr>
            <a:xfrm>
              <a:off x="7189946" y="287587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A4FB56-D8F2-42D0-A4E2-8CD1B44CFFB2}"/>
                </a:ext>
              </a:extLst>
            </p:cNvPr>
            <p:cNvSpPr txBox="1"/>
            <p:nvPr/>
          </p:nvSpPr>
          <p:spPr>
            <a:xfrm>
              <a:off x="7641565" y="271805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134428-F0CC-4433-AF2F-3C89F662474F}"/>
                </a:ext>
              </a:extLst>
            </p:cNvPr>
            <p:cNvSpPr txBox="1"/>
            <p:nvPr/>
          </p:nvSpPr>
          <p:spPr>
            <a:xfrm>
              <a:off x="8211782" y="276801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5754D5-AD7F-4638-984D-590687CE7FD1}"/>
                </a:ext>
              </a:extLst>
            </p:cNvPr>
            <p:cNvSpPr txBox="1"/>
            <p:nvPr/>
          </p:nvSpPr>
          <p:spPr>
            <a:xfrm>
              <a:off x="7617529" y="342900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FF735A30-0EB3-42E6-8919-10B1E628D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2791430"/>
              </p:ext>
            </p:extLst>
          </p:nvPr>
        </p:nvGraphicFramePr>
        <p:xfrm>
          <a:off x="2534379" y="3945113"/>
          <a:ext cx="4063072" cy="263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14">
                  <a:extLst>
                    <a:ext uri="{9D8B030D-6E8A-4147-A177-3AD203B41FA5}">
                      <a16:colId xmlns:a16="http://schemas.microsoft.com/office/drawing/2014/main" val="3199406028"/>
                    </a:ext>
                  </a:extLst>
                </a:gridCol>
                <a:gridCol w="1645962">
                  <a:extLst>
                    <a:ext uri="{9D8B030D-6E8A-4147-A177-3AD203B41FA5}">
                      <a16:colId xmlns:a16="http://schemas.microsoft.com/office/drawing/2014/main" val="3052843611"/>
                    </a:ext>
                  </a:extLst>
                </a:gridCol>
                <a:gridCol w="1835696">
                  <a:extLst>
                    <a:ext uri="{9D8B030D-6E8A-4147-A177-3AD203B41FA5}">
                      <a16:colId xmlns:a16="http://schemas.microsoft.com/office/drawing/2014/main" val="3374650029"/>
                    </a:ext>
                  </a:extLst>
                </a:gridCol>
              </a:tblGrid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</a:t>
                      </a:r>
                      <a:r>
                        <a:rPr lang="en-US" altLang="zh-CN" sz="1100" dirty="0"/>
                        <a:t>ode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Out-Label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In-Label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00581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(4,4) (1,6) (3,1)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(4,10) (5,14) (6,8)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06709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(4,2)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60483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(4,14) (1,22) (5,2)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(4,21) (1,5)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409317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(4,11) (1,2) (5,15) (6,9)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127769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903719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(4,12) (1,20)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(4,3)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020899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(4,6) (1,14)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(4,2) (5,6)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732054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(4,3) (1,11) (3,6) (0,5)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(4,5) (5,9) (6,3)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507565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(4,2) (1,10) (3,5) (0,4)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(4,6) (5,10) (6,4) (7,1)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688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6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8582"/>
    </mc:Choice>
    <mc:Fallback xmlns="">
      <p:transition advTm="118582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DA51-2061-47B6-B5B3-29E2A498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FEF6D-7651-41C6-8097-F0576470C4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399"/>
                <a:ext cx="7556313" cy="5307317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ker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kern="0" dirty="0"/>
              </a:p>
              <a:p>
                <a:endParaRPr lang="en-US" altLang="zh-CN" kern="0" dirty="0"/>
              </a:p>
              <a:p>
                <a:endParaRPr lang="en-US" altLang="zh-CN" kern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ker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kern="0" dirty="0"/>
                  <a:t> = 4 + 2 = 6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ker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kern="0" dirty="0"/>
              </a:p>
              <a:p>
                <a:endParaRPr lang="en-US" altLang="zh-CN" kern="0" dirty="0"/>
              </a:p>
              <a:p>
                <a:endParaRPr lang="en-US" altLang="zh-CN" kern="0" dirty="0"/>
              </a:p>
              <a:p>
                <a:pPr lvl="2"/>
                <a:endParaRPr lang="en-US" altLang="zh-CN" kern="0" dirty="0"/>
              </a:p>
              <a:p>
                <a:pPr lvl="2"/>
                <a:r>
                  <a:rPr lang="en-US" altLang="zh-CN" kern="0" dirty="0"/>
                  <a:t>Hop 4: 14 + 11 = 25 </a:t>
                </a:r>
              </a:p>
              <a:p>
                <a:pPr lvl="2"/>
                <a:r>
                  <a:rPr lang="en-US" altLang="zh-CN" kern="0" dirty="0"/>
                  <a:t>Hop 1: 22 + 2 = 24</a:t>
                </a:r>
              </a:p>
              <a:p>
                <a:pPr lvl="2"/>
                <a:r>
                  <a:rPr lang="en-US" altLang="zh-CN" kern="0" dirty="0"/>
                  <a:t>Hop 5: 2 + 15 = 17</a:t>
                </a:r>
              </a:p>
              <a:p>
                <a:endParaRPr lang="en-US" altLang="zh-CN" kern="0" dirty="0"/>
              </a:p>
              <a:p>
                <a:endParaRPr lang="en-US" altLang="zh-CN" kern="0" dirty="0"/>
              </a:p>
              <a:p>
                <a:endParaRPr lang="en-US" altLang="zh-CN" kern="0" dirty="0"/>
              </a:p>
              <a:p>
                <a:pPr marL="1200150" lvl="3" indent="0">
                  <a:buNone/>
                </a:pPr>
                <a:endParaRPr lang="en-US" altLang="zh-CN" kern="0" dirty="0"/>
              </a:p>
              <a:p>
                <a:pPr marL="1200150" lvl="3" indent="0">
                  <a:buNone/>
                </a:pPr>
                <a:endParaRPr lang="en-US" altLang="zh-CN" sz="1400" kern="0" dirty="0"/>
              </a:p>
              <a:p>
                <a:pPr marL="1200150" lvl="3" indent="0">
                  <a:buNone/>
                </a:pPr>
                <a:endParaRPr lang="en-US" altLang="zh-CN" sz="1400" kern="0" dirty="0"/>
              </a:p>
              <a:p>
                <a:pPr marL="1885950" lvl="4"/>
                <a:endParaRPr lang="en-US" altLang="zh-CN" sz="1400" kern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FEF6D-7651-41C6-8097-F0576470C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399"/>
                <a:ext cx="7556313" cy="5307317"/>
              </a:xfrm>
              <a:blipFill>
                <a:blip r:embed="rId4"/>
                <a:stretch>
                  <a:fillRect l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8A0FE-CCCF-4D15-8EC5-B2537968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307B18-B8DD-4389-9EAA-CA91E25921D9}"/>
              </a:ext>
            </a:extLst>
          </p:cNvPr>
          <p:cNvGrpSpPr/>
          <p:nvPr/>
        </p:nvGrpSpPr>
        <p:grpSpPr>
          <a:xfrm>
            <a:off x="5220072" y="1371665"/>
            <a:ext cx="2909412" cy="2398555"/>
            <a:chOff x="5586422" y="1339334"/>
            <a:chExt cx="2909412" cy="2398555"/>
          </a:xfrm>
        </p:grpSpPr>
        <p:pic>
          <p:nvPicPr>
            <p:cNvPr id="6" name="Graph">
              <a:extLst>
                <a:ext uri="{FF2B5EF4-FFF2-40B4-BE49-F238E27FC236}">
                  <a16:creationId xmlns:a16="http://schemas.microsoft.com/office/drawing/2014/main" id="{8CC2A403-928E-4AF9-BD47-584C9FEB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4218" y="1508194"/>
              <a:ext cx="2487782" cy="21022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8E75DE-BF5B-4F2A-8EC6-2DB2F3B453E0}"/>
                </a:ext>
              </a:extLst>
            </p:cNvPr>
            <p:cNvSpPr txBox="1"/>
            <p:nvPr/>
          </p:nvSpPr>
          <p:spPr>
            <a:xfrm>
              <a:off x="6588224" y="1339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B06C0E-503F-49B3-80F8-3E09030D2C35}"/>
                </a:ext>
              </a:extLst>
            </p:cNvPr>
            <p:cNvSpPr txBox="1"/>
            <p:nvPr/>
          </p:nvSpPr>
          <p:spPr>
            <a:xfrm>
              <a:off x="7563516" y="136135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CE07C8-95F3-4120-8881-771100D8A7C6}"/>
                </a:ext>
              </a:extLst>
            </p:cNvPr>
            <p:cNvSpPr txBox="1"/>
            <p:nvPr/>
          </p:nvSpPr>
          <p:spPr>
            <a:xfrm>
              <a:off x="8210712" y="19168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1DD7B7-9DA8-4A04-BDED-1A5C8D8E0D3A}"/>
                </a:ext>
              </a:extLst>
            </p:cNvPr>
            <p:cNvSpPr txBox="1"/>
            <p:nvPr/>
          </p:nvSpPr>
          <p:spPr>
            <a:xfrm>
              <a:off x="7617529" y="175862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5047FC-4087-4ACC-BAFD-7D120B2BF028}"/>
                </a:ext>
              </a:extLst>
            </p:cNvPr>
            <p:cNvSpPr txBox="1"/>
            <p:nvPr/>
          </p:nvSpPr>
          <p:spPr>
            <a:xfrm>
              <a:off x="6586383" y="176917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9DC9DE-595C-4693-8B22-26326DDA7EBF}"/>
                </a:ext>
              </a:extLst>
            </p:cNvPr>
            <p:cNvSpPr txBox="1"/>
            <p:nvPr/>
          </p:nvSpPr>
          <p:spPr>
            <a:xfrm>
              <a:off x="6228184" y="191683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EB35B7-A9C6-4DCA-BA15-A0405AE71786}"/>
                </a:ext>
              </a:extLst>
            </p:cNvPr>
            <p:cNvSpPr txBox="1"/>
            <p:nvPr/>
          </p:nvSpPr>
          <p:spPr>
            <a:xfrm>
              <a:off x="7214391" y="19453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CBD0F9-2181-4981-B60A-B88BA2FB54B5}"/>
                </a:ext>
              </a:extLst>
            </p:cNvPr>
            <p:cNvSpPr txBox="1"/>
            <p:nvPr/>
          </p:nvSpPr>
          <p:spPr>
            <a:xfrm>
              <a:off x="6679749" y="225755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C492B2-6C8E-4362-8A52-49A55E7219B2}"/>
                </a:ext>
              </a:extLst>
            </p:cNvPr>
            <p:cNvSpPr txBox="1"/>
            <p:nvPr/>
          </p:nvSpPr>
          <p:spPr>
            <a:xfrm>
              <a:off x="7563516" y="225152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298949-1BF0-47FF-9601-461884E85984}"/>
                </a:ext>
              </a:extLst>
            </p:cNvPr>
            <p:cNvSpPr txBox="1"/>
            <p:nvPr/>
          </p:nvSpPr>
          <p:spPr>
            <a:xfrm>
              <a:off x="5586422" y="239421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0E97F1-6852-494E-900A-1D100F1C85BF}"/>
                </a:ext>
              </a:extLst>
            </p:cNvPr>
            <p:cNvSpPr txBox="1"/>
            <p:nvPr/>
          </p:nvSpPr>
          <p:spPr>
            <a:xfrm>
              <a:off x="6523296" y="276801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8E6752-3C23-46F5-B10E-A600E7B5504E}"/>
                </a:ext>
              </a:extLst>
            </p:cNvPr>
            <p:cNvSpPr txBox="1"/>
            <p:nvPr/>
          </p:nvSpPr>
          <p:spPr>
            <a:xfrm>
              <a:off x="6679749" y="34301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76392D-5E18-42EC-8A10-57E158CE1193}"/>
                </a:ext>
              </a:extLst>
            </p:cNvPr>
            <p:cNvSpPr txBox="1"/>
            <p:nvPr/>
          </p:nvSpPr>
          <p:spPr>
            <a:xfrm>
              <a:off x="7189946" y="287587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A4FB56-D8F2-42D0-A4E2-8CD1B44CFFB2}"/>
                </a:ext>
              </a:extLst>
            </p:cNvPr>
            <p:cNvSpPr txBox="1"/>
            <p:nvPr/>
          </p:nvSpPr>
          <p:spPr>
            <a:xfrm>
              <a:off x="7641565" y="271805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134428-F0CC-4433-AF2F-3C89F662474F}"/>
                </a:ext>
              </a:extLst>
            </p:cNvPr>
            <p:cNvSpPr txBox="1"/>
            <p:nvPr/>
          </p:nvSpPr>
          <p:spPr>
            <a:xfrm>
              <a:off x="8211782" y="276801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5754D5-AD7F-4638-984D-590687CE7FD1}"/>
                </a:ext>
              </a:extLst>
            </p:cNvPr>
            <p:cNvSpPr txBox="1"/>
            <p:nvPr/>
          </p:nvSpPr>
          <p:spPr>
            <a:xfrm>
              <a:off x="7617529" y="342900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FF735A30-0EB3-42E6-8919-10B1E628D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0546077"/>
              </p:ext>
            </p:extLst>
          </p:nvPr>
        </p:nvGraphicFramePr>
        <p:xfrm>
          <a:off x="4958531" y="3972904"/>
          <a:ext cx="4063072" cy="263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14">
                  <a:extLst>
                    <a:ext uri="{9D8B030D-6E8A-4147-A177-3AD203B41FA5}">
                      <a16:colId xmlns:a16="http://schemas.microsoft.com/office/drawing/2014/main" val="3199406028"/>
                    </a:ext>
                  </a:extLst>
                </a:gridCol>
                <a:gridCol w="1645962">
                  <a:extLst>
                    <a:ext uri="{9D8B030D-6E8A-4147-A177-3AD203B41FA5}">
                      <a16:colId xmlns:a16="http://schemas.microsoft.com/office/drawing/2014/main" val="3052843611"/>
                    </a:ext>
                  </a:extLst>
                </a:gridCol>
                <a:gridCol w="1835696">
                  <a:extLst>
                    <a:ext uri="{9D8B030D-6E8A-4147-A177-3AD203B41FA5}">
                      <a16:colId xmlns:a16="http://schemas.microsoft.com/office/drawing/2014/main" val="3374650029"/>
                    </a:ext>
                  </a:extLst>
                </a:gridCol>
              </a:tblGrid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</a:t>
                      </a:r>
                      <a:r>
                        <a:rPr lang="en-US" altLang="zh-CN" sz="1100" dirty="0"/>
                        <a:t>ode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Out-Label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In-Label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00581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(4,4) (1,6) (3,1)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(4,10) (5,14) (6,8)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06709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(4,2)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60483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(4,14) (1,22) (5,2)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(4,21) (1,5)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409317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(4,11) (1,2) (5,15) (6,9)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127769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903719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(4,12) (1,20)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(4,3)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020899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(4,6) (1,14)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(4,2) (5,6)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732054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(4,3) (1,11) (3,6) (0,5)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(4,5) (5,9) (6,3)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507565"/>
                  </a:ext>
                </a:extLst>
              </a:tr>
              <a:tr h="26385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(4,2) (1,10) (3,5) (0,4)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(4,6) (5,10) (6,4) (7,1)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6885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C55FE41A-0F83-024F-98FA-623ED4A6BD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212957"/>
                  </p:ext>
                </p:extLst>
              </p:nvPr>
            </p:nvGraphicFramePr>
            <p:xfrm>
              <a:off x="1026320" y="1816975"/>
              <a:ext cx="977181" cy="10506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8283663"/>
                      </a:ext>
                    </a:extLst>
                  </a:tr>
                  <a:tr h="152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6723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C55FE41A-0F83-024F-98FA-623ED4A6BD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212957"/>
                  </p:ext>
                </p:extLst>
              </p:nvPr>
            </p:nvGraphicFramePr>
            <p:xfrm>
              <a:off x="1026320" y="1816975"/>
              <a:ext cx="977181" cy="10506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4762" r="-1282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104762" r="-1282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204762" r="-1282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28366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20000" r="-1282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16723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0E0F193C-68DF-2143-B438-ED194975E7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4179536"/>
                  </p:ext>
                </p:extLst>
              </p:nvPr>
            </p:nvGraphicFramePr>
            <p:xfrm>
              <a:off x="2811047" y="1816975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8283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0E0F193C-68DF-2143-B438-ED194975E7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4179536"/>
                  </p:ext>
                </p:extLst>
              </p:nvPr>
            </p:nvGraphicFramePr>
            <p:xfrm>
              <a:off x="2811047" y="1816975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282" t="-4762" r="-1282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282" t="-104762" r="-1282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282" t="-204762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28366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44F76A-5457-D344-A73E-B4FA33E4946F}"/>
              </a:ext>
            </a:extLst>
          </p:cNvPr>
          <p:cNvCxnSpPr>
            <a:cxnSpLocks/>
          </p:cNvCxnSpPr>
          <p:nvPr/>
        </p:nvCxnSpPr>
        <p:spPr>
          <a:xfrm>
            <a:off x="2003501" y="2206086"/>
            <a:ext cx="8073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729356D6-54A3-4740-8DF6-FF38EEA742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6624870"/>
                  </p:ext>
                </p:extLst>
              </p:nvPr>
            </p:nvGraphicFramePr>
            <p:xfrm>
              <a:off x="1034726" y="4037382"/>
              <a:ext cx="977181" cy="10506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22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8283663"/>
                      </a:ext>
                    </a:extLst>
                  </a:tr>
                  <a:tr h="152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6723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729356D6-54A3-4740-8DF6-FF38EEA742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6624870"/>
                  </p:ext>
                </p:extLst>
              </p:nvPr>
            </p:nvGraphicFramePr>
            <p:xfrm>
              <a:off x="1034726" y="4037382"/>
              <a:ext cx="977181" cy="10506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282" r="-1282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282" t="-100000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282" t="-200000" r="-1282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28366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282" t="-300000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16723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70D818C1-8780-4E4E-8AFF-C3EC7DFEA5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1734711"/>
                  </p:ext>
                </p:extLst>
              </p:nvPr>
            </p:nvGraphicFramePr>
            <p:xfrm>
              <a:off x="2819453" y="4037382"/>
              <a:ext cx="977181" cy="13097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8283663"/>
                      </a:ext>
                    </a:extLst>
                  </a:tr>
                  <a:tr h="152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,15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1672309"/>
                      </a:ext>
                    </a:extLst>
                  </a:tr>
                  <a:tr h="1521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,9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6618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70D818C1-8780-4E4E-8AFF-C3EC7DFEA5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1734711"/>
                  </p:ext>
                </p:extLst>
              </p:nvPr>
            </p:nvGraphicFramePr>
            <p:xfrm>
              <a:off x="2819453" y="4037382"/>
              <a:ext cx="977181" cy="13097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r="-1299" b="-4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100000" r="-1299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200000" r="-1299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28366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300000" r="-1299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167230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99" t="-400000" r="-1299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66188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C1C615-3DCF-7A40-BE4A-5ABD515EF906}"/>
              </a:ext>
            </a:extLst>
          </p:cNvPr>
          <p:cNvCxnSpPr>
            <a:cxnSpLocks/>
          </p:cNvCxnSpPr>
          <p:nvPr/>
        </p:nvCxnSpPr>
        <p:spPr>
          <a:xfrm>
            <a:off x="1996450" y="4423158"/>
            <a:ext cx="8228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9B51D1-9CB2-BC4D-BDCB-2C2A6BAAFB5F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004179" y="4685573"/>
            <a:ext cx="815274" cy="6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10F3BD-2A7D-B941-B13C-04E5DD05018B}"/>
              </a:ext>
            </a:extLst>
          </p:cNvPr>
          <p:cNvCxnSpPr>
            <a:cxnSpLocks/>
          </p:cNvCxnSpPr>
          <p:nvPr/>
        </p:nvCxnSpPr>
        <p:spPr>
          <a:xfrm>
            <a:off x="1994982" y="4947988"/>
            <a:ext cx="8242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5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174"/>
    </mc:Choice>
    <mc:Fallback xmlns="">
      <p:transition advTm="108174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DA51-2061-47B6-B5B3-29E2A498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FEF6D-7651-41C6-8097-F0576470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3645768"/>
          </a:xfrm>
        </p:spPr>
        <p:txBody>
          <a:bodyPr/>
          <a:lstStyle/>
          <a:p>
            <a:r>
              <a:rPr lang="en-US" dirty="0"/>
              <a:t>Construction</a:t>
            </a:r>
            <a:endParaRPr lang="en-US" dirty="0">
              <a:solidFill>
                <a:srgbClr val="FF3300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Optimal is NP-H</a:t>
            </a:r>
            <a:r>
              <a:rPr lang="en-US" altLang="zh-CN" baseline="20000" dirty="0">
                <a:solidFill>
                  <a:schemeClr val="tx1"/>
                </a:solidFill>
              </a:rPr>
              <a:t>[1]</a:t>
            </a:r>
            <a:endParaRPr lang="en-US" baseline="200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Heuristic</a:t>
            </a:r>
          </a:p>
          <a:p>
            <a:pPr lvl="2"/>
            <a:r>
              <a:rPr lang="en-US" dirty="0">
                <a:solidFill>
                  <a:srgbClr val="FF3300"/>
                </a:solidFill>
              </a:rPr>
              <a:t>Pruned Landmark </a:t>
            </a:r>
            <a:r>
              <a:rPr lang="en-US" baseline="30000" dirty="0">
                <a:solidFill>
                  <a:schemeClr val="tx1"/>
                </a:solidFill>
              </a:rPr>
              <a:t>[2]</a:t>
            </a:r>
          </a:p>
          <a:p>
            <a:pPr lvl="2"/>
            <a:r>
              <a:rPr lang="en-US" dirty="0"/>
              <a:t>Independent Set</a:t>
            </a:r>
            <a:r>
              <a:rPr lang="en-US" baseline="30000" dirty="0">
                <a:solidFill>
                  <a:schemeClr val="tx1"/>
                </a:solidFill>
              </a:rPr>
              <a:t> [3]</a:t>
            </a:r>
            <a:endParaRPr lang="en-US" dirty="0"/>
          </a:p>
          <a:p>
            <a:pPr lvl="2"/>
            <a:r>
              <a:rPr lang="en-US" dirty="0"/>
              <a:t>Hop Doubling</a:t>
            </a:r>
            <a:r>
              <a:rPr lang="en-US" baseline="30000" dirty="0">
                <a:solidFill>
                  <a:schemeClr val="tx1"/>
                </a:solidFill>
              </a:rPr>
              <a:t> [4]</a:t>
            </a:r>
            <a:endParaRPr lang="en-US" dirty="0"/>
          </a:p>
          <a:p>
            <a:pPr lvl="2"/>
            <a:r>
              <a:rPr lang="en-US" dirty="0"/>
              <a:t>Hub Pushing</a:t>
            </a:r>
            <a:r>
              <a:rPr lang="en-US" baseline="30000" dirty="0">
                <a:solidFill>
                  <a:schemeClr val="tx1"/>
                </a:solidFill>
              </a:rPr>
              <a:t> [5]</a:t>
            </a:r>
            <a:endParaRPr lang="en-US" dirty="0"/>
          </a:p>
          <a:p>
            <a:pPr lvl="2"/>
            <a:r>
              <a:rPr lang="en-US" dirty="0"/>
              <a:t>Tree Decomposition</a:t>
            </a:r>
            <a:r>
              <a:rPr lang="en-US" baseline="30000" dirty="0">
                <a:solidFill>
                  <a:schemeClr val="tx1"/>
                </a:solidFill>
              </a:rPr>
              <a:t> [6]</a:t>
            </a:r>
            <a:endParaRPr lang="en-US" dirty="0"/>
          </a:p>
          <a:p>
            <a:pPr lvl="2"/>
            <a:r>
              <a:rPr lang="en-US" dirty="0"/>
              <a:t>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8A0FE-CCCF-4D15-8EC5-B2537968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12861-09D2-418F-9FE8-5CF8FF2ACDEE}"/>
              </a:ext>
            </a:extLst>
          </p:cNvPr>
          <p:cNvSpPr txBox="1"/>
          <p:nvPr/>
        </p:nvSpPr>
        <p:spPr>
          <a:xfrm>
            <a:off x="251520" y="5408711"/>
            <a:ext cx="853938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Reachability And Distance Queries Via 2-hop Labels, SIAM Journal on Computing 2002</a:t>
            </a:r>
          </a:p>
          <a:p>
            <a:r>
              <a:rPr lang="en-US" sz="1400" dirty="0"/>
              <a:t>[2] Fast Exact Shortest-path Distance Queries On Large Networks By Pruned Landmark Labeling, SIGMOD 2013</a:t>
            </a:r>
          </a:p>
          <a:p>
            <a:r>
              <a:rPr lang="en-US" sz="1400" dirty="0"/>
              <a:t>[3] IS-LABEL: An Independent-Set based Labeling Scheme for Point-to-Point Distance Querying, VLDB 2013</a:t>
            </a:r>
          </a:p>
          <a:p>
            <a:r>
              <a:rPr lang="en-US" sz="1400" dirty="0"/>
              <a:t>[4] Hop Doubling Label Indexing for Point-to-Point Distance Querying, VLDB 2014</a:t>
            </a:r>
          </a:p>
          <a:p>
            <a:r>
              <a:rPr lang="en-US" sz="1400" dirty="0"/>
              <a:t>[5] An Experimental Study on Hub Labeling based Shortest Path Algorithms, VLDB 2017</a:t>
            </a:r>
          </a:p>
          <a:p>
            <a:r>
              <a:rPr lang="en-US" sz="1400" dirty="0"/>
              <a:t>[6] When Hierarchy Meets 2-Hop-Labeling: Efficient Shortest Distance Queries on Road Networks, SIGMOD 2018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668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7683"/>
    </mc:Choice>
    <mc:Fallback xmlns="">
      <p:transition advTm="2768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2135-53E9-48DB-8B50-5B7E67A8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47BAF-0085-4B98-BB4F-C00558D80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5513686" cy="5562600"/>
          </a:xfrm>
        </p:spPr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>
                <a:solidFill>
                  <a:srgbClr val="00B050"/>
                </a:solidFill>
              </a:rPr>
              <a:t>Shortest</a:t>
            </a:r>
            <a:r>
              <a:rPr lang="en-US" sz="1800" dirty="0"/>
              <a:t> path from UQ to Coopers Plain</a:t>
            </a:r>
            <a:endParaRPr lang="en-US" dirty="0"/>
          </a:p>
          <a:p>
            <a:pPr marL="685800" lvl="1" indent="-457200">
              <a:buFont typeface="+mj-lt"/>
              <a:buAutoNum type="arabicPeriod"/>
            </a:pPr>
            <a:r>
              <a:rPr lang="en-US" sz="1800" dirty="0">
                <a:solidFill>
                  <a:srgbClr val="00B050"/>
                </a:solidFill>
              </a:rPr>
              <a:t>Fastest</a:t>
            </a:r>
            <a:r>
              <a:rPr lang="en-US" sz="1800" dirty="0"/>
              <a:t> path from UQ to Coopers Plain when I depart </a:t>
            </a:r>
            <a:r>
              <a:rPr lang="en-US" sz="1800" dirty="0">
                <a:solidFill>
                  <a:srgbClr val="00B0F0"/>
                </a:solidFill>
              </a:rPr>
              <a:t>at 5pm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>
                <a:solidFill>
                  <a:srgbClr val="00B050"/>
                </a:solidFill>
              </a:rPr>
              <a:t>Fastest</a:t>
            </a:r>
            <a:r>
              <a:rPr lang="en-US" sz="1800" dirty="0"/>
              <a:t> path from UQ to Coopers Plain when I depart between </a:t>
            </a:r>
            <a:r>
              <a:rPr lang="en-US" sz="1800" dirty="0">
                <a:solidFill>
                  <a:srgbClr val="00B0F0"/>
                </a:solidFill>
              </a:rPr>
              <a:t>5pm and 7pm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Paths from </a:t>
            </a:r>
            <a:r>
              <a:rPr lang="en-US" sz="1800" dirty="0">
                <a:solidFill>
                  <a:srgbClr val="FF9900"/>
                </a:solidFill>
              </a:rPr>
              <a:t>Indooroopilly, City and Woolloongaba to UQ </a:t>
            </a:r>
            <a:r>
              <a:rPr lang="en-US" sz="1800" dirty="0"/>
              <a:t>such that everybody can arrive by </a:t>
            </a:r>
            <a:r>
              <a:rPr lang="en-US" sz="1800" dirty="0">
                <a:solidFill>
                  <a:srgbClr val="00B050"/>
                </a:solidFill>
              </a:rPr>
              <a:t>10am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>
                <a:solidFill>
                  <a:srgbClr val="00B050"/>
                </a:solidFill>
              </a:rPr>
              <a:t>Fastest</a:t>
            </a:r>
            <a:r>
              <a:rPr lang="en-US" sz="1800" dirty="0"/>
              <a:t> path from West End to Airport </a:t>
            </a:r>
            <a:r>
              <a:rPr lang="en-US" sz="1800" dirty="0">
                <a:solidFill>
                  <a:srgbClr val="FF0000"/>
                </a:solidFill>
              </a:rPr>
              <a:t>with toll fee under $6 </a:t>
            </a:r>
            <a:r>
              <a:rPr lang="en-US" sz="1800" dirty="0"/>
              <a:t>(Go Between? M7?)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Earliest to arrive Coopers P</a:t>
            </a:r>
            <a:r>
              <a:rPr lang="en-US" altLang="zh-CN" sz="1800" dirty="0"/>
              <a:t>lain by </a:t>
            </a:r>
            <a:r>
              <a:rPr lang="en-US" altLang="zh-CN" sz="1800" dirty="0">
                <a:solidFill>
                  <a:srgbClr val="00B050"/>
                </a:solidFill>
              </a:rPr>
              <a:t>bus</a:t>
            </a:r>
            <a:r>
              <a:rPr lang="en-US" altLang="zh-CN" sz="1800" dirty="0"/>
              <a:t> when I depart at </a:t>
            </a:r>
            <a:r>
              <a:rPr lang="en-US" altLang="zh-CN" sz="1800" dirty="0">
                <a:solidFill>
                  <a:srgbClr val="00B0F0"/>
                </a:solidFill>
              </a:rPr>
              <a:t>5pm</a:t>
            </a:r>
            <a:r>
              <a:rPr lang="zh-CN" altLang="en-US" sz="1800" dirty="0">
                <a:solidFill>
                  <a:srgbClr val="00B0F0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with</a:t>
            </a:r>
            <a:r>
              <a:rPr lang="en-US" altLang="zh-CN" sz="1800" dirty="0">
                <a:solidFill>
                  <a:srgbClr val="FF3300"/>
                </a:solidFill>
              </a:rPr>
              <a:t> exchange </a:t>
            </a:r>
            <a:r>
              <a:rPr lang="en-US" altLang="zh-CN" sz="1800" dirty="0">
                <a:solidFill>
                  <a:srgbClr val="FF0000"/>
                </a:solidFill>
              </a:rPr>
              <a:t>ti</a:t>
            </a:r>
            <a:r>
              <a:rPr lang="en-US" altLang="zh-CN" sz="1800" dirty="0">
                <a:solidFill>
                  <a:srgbClr val="FF3300"/>
                </a:solidFill>
              </a:rPr>
              <a:t>m</a:t>
            </a:r>
            <a:r>
              <a:rPr lang="en-US" altLang="zh-CN" sz="1800" dirty="0">
                <a:solidFill>
                  <a:srgbClr val="FF0000"/>
                </a:solidFill>
              </a:rPr>
              <a:t>es under 3</a:t>
            </a:r>
            <a:r>
              <a:rPr lang="en-US" altLang="zh-CN" sz="1800" dirty="0">
                <a:solidFill>
                  <a:schemeClr val="tx1"/>
                </a:solidFill>
              </a:rPr>
              <a:t>.</a:t>
            </a:r>
            <a:endParaRPr lang="en-US" sz="1800" dirty="0">
              <a:solidFill>
                <a:schemeClr val="tx1"/>
              </a:solidFill>
            </a:endParaRPr>
          </a:p>
          <a:p>
            <a:pPr marL="685800" lvl="1" indent="-457200">
              <a:buFont typeface="+mj-lt"/>
              <a:buAutoNum type="arabicPeriod"/>
            </a:pPr>
            <a:r>
              <a:rPr lang="en-US" sz="1800" dirty="0"/>
              <a:t>I want to spend at least </a:t>
            </a:r>
            <a:r>
              <a:rPr lang="en-US" sz="1800" dirty="0">
                <a:solidFill>
                  <a:srgbClr val="00B0F0"/>
                </a:solidFill>
              </a:rPr>
              <a:t>3 hours </a:t>
            </a:r>
            <a:r>
              <a:rPr lang="en-US" sz="1800" dirty="0"/>
              <a:t>at UQ, </a:t>
            </a:r>
            <a:r>
              <a:rPr lang="en-US" sz="1800" dirty="0">
                <a:solidFill>
                  <a:srgbClr val="00B0F0"/>
                </a:solidFill>
              </a:rPr>
              <a:t>1 hour </a:t>
            </a:r>
            <a:r>
              <a:rPr lang="en-US" sz="1800" dirty="0"/>
              <a:t>at Garden City, </a:t>
            </a:r>
            <a:r>
              <a:rPr lang="en-US" sz="1800" dirty="0">
                <a:solidFill>
                  <a:srgbClr val="00B0F0"/>
                </a:solidFill>
              </a:rPr>
              <a:t>1 hour </a:t>
            </a:r>
            <a:r>
              <a:rPr lang="en-US" sz="1800" dirty="0"/>
              <a:t>at Southbank Parkland and arrive home by 9pm, what’s the schedule to waste </a:t>
            </a:r>
            <a:r>
              <a:rPr lang="en-US" sz="1800" dirty="0">
                <a:solidFill>
                  <a:srgbClr val="00B050"/>
                </a:solidFill>
              </a:rPr>
              <a:t>the least time </a:t>
            </a:r>
            <a:r>
              <a:rPr lang="en-US" sz="1800" dirty="0"/>
              <a:t>for transportation?</a:t>
            </a:r>
          </a:p>
          <a:p>
            <a:pPr marL="228600" lvl="1" indent="0">
              <a:buNone/>
            </a:pPr>
            <a:endParaRPr lang="en-US" sz="1800" dirty="0"/>
          </a:p>
          <a:p>
            <a:pPr marL="6858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B57FD-9CC1-49A5-A84B-C086512C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15A01E-BABA-4C45-841F-DC665B912789}"/>
              </a:ext>
            </a:extLst>
          </p:cNvPr>
          <p:cNvSpPr txBox="1">
            <a:spLocks/>
          </p:cNvSpPr>
          <p:nvPr/>
        </p:nvSpPr>
        <p:spPr>
          <a:xfrm>
            <a:off x="5798021" y="1735724"/>
            <a:ext cx="1866876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</a:rPr>
              <a:t>Distance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274655-0D58-484B-B064-82A39A9B03E7}"/>
              </a:ext>
            </a:extLst>
          </p:cNvPr>
          <p:cNvSpPr txBox="1">
            <a:spLocks/>
          </p:cNvSpPr>
          <p:nvPr/>
        </p:nvSpPr>
        <p:spPr>
          <a:xfrm>
            <a:off x="5796136" y="2167772"/>
            <a:ext cx="3526508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</a:rPr>
              <a:t>Time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B0F0"/>
                </a:solidFill>
              </a:rPr>
              <a:t>Fixed Departure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3841A1-6503-4156-B8BF-4EFC7938B0D3}"/>
              </a:ext>
            </a:extLst>
          </p:cNvPr>
          <p:cNvSpPr txBox="1">
            <a:spLocks/>
          </p:cNvSpPr>
          <p:nvPr/>
        </p:nvSpPr>
        <p:spPr>
          <a:xfrm>
            <a:off x="5776292" y="3283784"/>
            <a:ext cx="3526508" cy="68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</a:rPr>
              <a:t>Time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9900"/>
                </a:solidFill>
              </a:rPr>
              <a:t>Multi-Source/Single Destination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EED18C-CF4C-40E3-9E04-796E5E139BE7}"/>
              </a:ext>
            </a:extLst>
          </p:cNvPr>
          <p:cNvSpPr txBox="1">
            <a:spLocks/>
          </p:cNvSpPr>
          <p:nvPr/>
        </p:nvSpPr>
        <p:spPr>
          <a:xfrm>
            <a:off x="5776292" y="2705222"/>
            <a:ext cx="3526508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</a:rPr>
              <a:t>Time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B0F0"/>
                </a:solidFill>
              </a:rPr>
              <a:t>Flexible Departure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63C002-F135-46F3-BA2D-788EE38726D4}"/>
              </a:ext>
            </a:extLst>
          </p:cNvPr>
          <p:cNvSpPr txBox="1">
            <a:spLocks/>
          </p:cNvSpPr>
          <p:nvPr/>
        </p:nvSpPr>
        <p:spPr>
          <a:xfrm>
            <a:off x="5796136" y="4854113"/>
            <a:ext cx="3347864" cy="789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</a:rPr>
              <a:t>Timetable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B0F0"/>
                </a:solidFill>
              </a:rPr>
              <a:t>Fixed Departure</a:t>
            </a:r>
            <a:r>
              <a:rPr lang="en-US" sz="1800" dirty="0">
                <a:solidFill>
                  <a:schemeClr val="tx1"/>
                </a:solidFill>
              </a:rPr>
              <a:t>,</a:t>
            </a:r>
            <a:r>
              <a:rPr lang="en-US" sz="1800" dirty="0">
                <a:solidFill>
                  <a:srgbClr val="00B0F0"/>
                </a:solidFill>
              </a:rPr>
              <a:t> </a:t>
            </a:r>
            <a:r>
              <a:rPr lang="en-US" sz="1800" dirty="0">
                <a:solidFill>
                  <a:srgbClr val="FF3300"/>
                </a:solidFill>
              </a:rPr>
              <a:t>Constraint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6A8131-C8CC-41AE-BA39-351630FE6645}"/>
              </a:ext>
            </a:extLst>
          </p:cNvPr>
          <p:cNvSpPr txBox="1">
            <a:spLocks/>
          </p:cNvSpPr>
          <p:nvPr/>
        </p:nvSpPr>
        <p:spPr>
          <a:xfrm>
            <a:off x="5796136" y="4186359"/>
            <a:ext cx="3526508" cy="68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</a:rPr>
              <a:t>Time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0000"/>
                </a:solidFill>
              </a:rPr>
              <a:t>Cost Constraint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31424E8-8BCA-46CC-B9E2-DD0C9F2C4176}"/>
              </a:ext>
            </a:extLst>
          </p:cNvPr>
          <p:cNvSpPr txBox="1">
            <a:spLocks/>
          </p:cNvSpPr>
          <p:nvPr/>
        </p:nvSpPr>
        <p:spPr>
          <a:xfrm>
            <a:off x="5796136" y="5481555"/>
            <a:ext cx="3526508" cy="68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</a:rPr>
              <a:t>Time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B0F0"/>
                </a:solidFill>
              </a:rPr>
              <a:t>Visiting/Staying Allowed</a:t>
            </a:r>
          </a:p>
        </p:txBody>
      </p:sp>
    </p:spTree>
    <p:extLst>
      <p:ext uri="{BB962C8B-B14F-4D97-AF65-F5344CB8AC3E}">
        <p14:creationId xmlns:p14="http://schemas.microsoft.com/office/powerpoint/2010/main" val="13531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8000"/>
    </mc:Choice>
    <mc:Fallback xmlns="">
      <p:transition advTm="158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05199-4037-49EA-8E72-2A9D36542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313" cy="530195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Forward Search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Dijkstra’s Search through the out-edges</a:t>
                </a:r>
              </a:p>
              <a:p>
                <a:pPr lvl="1"/>
                <a:r>
                  <a:rPr lang="en-US" dirty="0"/>
                  <a:t>Visit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create </a:t>
                </a:r>
                <a:r>
                  <a:rPr lang="en-US" b="1" dirty="0">
                    <a:solidFill>
                      <a:schemeClr val="accent4"/>
                    </a:solidFill>
                  </a:rPr>
                  <a:t>in-label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Backward Search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Dijkstra’s Search through the in-edges</a:t>
                </a:r>
              </a:p>
              <a:p>
                <a:pPr lvl="1"/>
                <a:r>
                  <a:rPr lang="en-US" dirty="0"/>
                  <a:t>Visit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create </a:t>
                </a:r>
                <a:r>
                  <a:rPr lang="en-US" b="1" dirty="0">
                    <a:solidFill>
                      <a:srgbClr val="DB6968"/>
                    </a:solidFill>
                  </a:rPr>
                  <a:t>out-label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All Pair Result</a:t>
                </a:r>
              </a:p>
              <a:p>
                <a:r>
                  <a:rPr lang="en-US" dirty="0"/>
                  <a:t>Pruned Search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smaller than the query result of the existing labels</a:t>
                </a:r>
              </a:p>
              <a:p>
                <a:pPr lvl="2"/>
                <a:r>
                  <a:rPr lang="en-US" sz="2000" dirty="0"/>
                  <a:t>Stop searching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2"/>
                <a:r>
                  <a:rPr lang="en-US" sz="2000" dirty="0"/>
                  <a:t>Do not visit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neighbors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05199-4037-49EA-8E72-2A9D36542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5301952"/>
              </a:xfrm>
              <a:blipFill>
                <a:blip r:embed="rId4"/>
                <a:stretch>
                  <a:fillRect l="-336"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CA698-7F1F-634B-AB91-D63AF88DB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1295400"/>
            <a:ext cx="1753749" cy="311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8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8801"/>
    </mc:Choice>
    <mc:Fallback xmlns="">
      <p:transition advTm="118801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" name="Search">
            <a:extLst>
              <a:ext uri="{FF2B5EF4-FFF2-40B4-BE49-F238E27FC236}">
                <a16:creationId xmlns:a16="http://schemas.microsoft.com/office/drawing/2014/main" id="{D08EDF6A-2ADB-4E65-8C46-DB2238E1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73114"/>
            <a:ext cx="416700" cy="3979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DC254-9F32-401E-B686-2F8F2D08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" y="1293993"/>
            <a:ext cx="1952752" cy="377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7FAFE2-12F4-43A8-9A5B-BD648B9E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10" y="1293993"/>
            <a:ext cx="2047240" cy="37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64CF0E-8ABC-4E9A-9C41-67D34902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484" y="1293993"/>
            <a:ext cx="1929130" cy="377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10267-DDB0-49CA-8985-E6F0D74D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293993"/>
            <a:ext cx="2480310" cy="377952"/>
          </a:xfrm>
          <a:prstGeom prst="rect">
            <a:avLst/>
          </a:prstGeom>
        </p:spPr>
      </p:pic>
      <p:sp>
        <p:nvSpPr>
          <p:cNvPr id="20" name="in label">
            <a:extLst>
              <a:ext uri="{FF2B5EF4-FFF2-40B4-BE49-F238E27FC236}">
                <a16:creationId xmlns:a16="http://schemas.microsoft.com/office/drawing/2014/main" id="{00570B72-6A84-4C3A-B8C0-B4043D195C8D}"/>
              </a:ext>
            </a:extLst>
          </p:cNvPr>
          <p:cNvSpPr txBox="1"/>
          <p:nvPr/>
        </p:nvSpPr>
        <p:spPr>
          <a:xfrm>
            <a:off x="8084883" y="5115316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DB6968"/>
                </a:solidFill>
              </a:rPr>
              <a:t>In Labels</a:t>
            </a:r>
          </a:p>
        </p:txBody>
      </p:sp>
      <p:sp>
        <p:nvSpPr>
          <p:cNvPr id="21" name="out label">
            <a:extLst>
              <a:ext uri="{FF2B5EF4-FFF2-40B4-BE49-F238E27FC236}">
                <a16:creationId xmlns:a16="http://schemas.microsoft.com/office/drawing/2014/main" id="{0AF79755-2D21-4899-9A24-0C35EFAE4A8B}"/>
              </a:ext>
            </a:extLst>
          </p:cNvPr>
          <p:cNvSpPr txBox="1"/>
          <p:nvPr/>
        </p:nvSpPr>
        <p:spPr>
          <a:xfrm>
            <a:off x="100199" y="5093279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3C3AB"/>
                </a:solidFill>
              </a:rPr>
              <a:t>Out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6171486"/>
                  </p:ext>
                </p:extLst>
              </p:nvPr>
            </p:nvGraphicFramePr>
            <p:xfrm>
              <a:off x="6483912" y="5539269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6171486"/>
                  </p:ext>
                </p:extLst>
              </p:nvPr>
            </p:nvGraphicFramePr>
            <p:xfrm>
              <a:off x="6483912" y="5539269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348" t="-5000" r="-782609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9091" t="-5000" r="-71818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0000" t="-5000" r="-58695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13636" t="-5000" r="-513636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5652" t="-5000" r="-391304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18182" t="-5000" r="-309091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91304" t="-5000" r="-19565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22727" t="-5000" r="-104545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86957" t="-5000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095838"/>
                  </p:ext>
                </p:extLst>
              </p:nvPr>
            </p:nvGraphicFramePr>
            <p:xfrm>
              <a:off x="127159" y="5517232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095838"/>
                  </p:ext>
                </p:extLst>
              </p:nvPr>
            </p:nvGraphicFramePr>
            <p:xfrm>
              <a:off x="127159" y="5517232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545" t="-4545" r="-818182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4545" r="-682609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9091" t="-4545" r="-613636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95652" t="-4545" r="-486957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13636" t="-4545" r="-409091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91304" t="-4545" r="-291304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18182" t="-4545" r="-204545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86957" t="-4545" r="-95652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822727" t="-4545" b="-2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4 in">
            <a:extLst>
              <a:ext uri="{FF2B5EF4-FFF2-40B4-BE49-F238E27FC236}">
                <a16:creationId xmlns:a16="http://schemas.microsoft.com/office/drawing/2014/main" id="{B70DBA04-D996-452B-9961-2685DFBDE194}"/>
              </a:ext>
            </a:extLst>
          </p:cNvPr>
          <p:cNvSpPr txBox="1"/>
          <p:nvPr/>
        </p:nvSpPr>
        <p:spPr>
          <a:xfrm>
            <a:off x="6426184" y="5779768"/>
            <a:ext cx="2790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4,10  4,16  4,21  4,11           4,3    4,2     4,5   4,6</a:t>
            </a:r>
          </a:p>
        </p:txBody>
      </p:sp>
      <p:sp>
        <p:nvSpPr>
          <p:cNvPr id="25" name="4 out">
            <a:extLst>
              <a:ext uri="{FF2B5EF4-FFF2-40B4-BE49-F238E27FC236}">
                <a16:creationId xmlns:a16="http://schemas.microsoft.com/office/drawing/2014/main" id="{9D2DC125-47BE-453B-BDF7-98D46080AE95}"/>
              </a:ext>
            </a:extLst>
          </p:cNvPr>
          <p:cNvSpPr txBox="1"/>
          <p:nvPr/>
        </p:nvSpPr>
        <p:spPr>
          <a:xfrm>
            <a:off x="100200" y="5749584"/>
            <a:ext cx="2678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4,4    4,2   4,14   4,3            4,12  4,6    4,3    4,2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F71F0C2-6423-D643-879E-BC4FE4CF9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1977" y="2173114"/>
            <a:ext cx="2241180" cy="397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9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606"/>
    </mc:Choice>
    <mc:Fallback xmlns="">
      <p:transition advTm="45606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Search">
            <a:extLst>
              <a:ext uri="{FF2B5EF4-FFF2-40B4-BE49-F238E27FC236}">
                <a16:creationId xmlns:a16="http://schemas.microsoft.com/office/drawing/2014/main" id="{D08EDF6A-2ADB-4E65-8C46-DB2238E1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73114"/>
            <a:ext cx="416700" cy="3979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DC254-9F32-401E-B686-2F8F2D08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" y="1293993"/>
            <a:ext cx="1952752" cy="377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7FAFE2-12F4-43A8-9A5B-BD648B9E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10" y="1293993"/>
            <a:ext cx="2047240" cy="37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64CF0E-8ABC-4E9A-9C41-67D34902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484" y="1293993"/>
            <a:ext cx="1929130" cy="377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10267-DDB0-49CA-8985-E6F0D74D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293993"/>
            <a:ext cx="2480310" cy="377952"/>
          </a:xfrm>
          <a:prstGeom prst="rect">
            <a:avLst/>
          </a:prstGeom>
        </p:spPr>
      </p:pic>
      <p:sp>
        <p:nvSpPr>
          <p:cNvPr id="20" name="in label">
            <a:extLst>
              <a:ext uri="{FF2B5EF4-FFF2-40B4-BE49-F238E27FC236}">
                <a16:creationId xmlns:a16="http://schemas.microsoft.com/office/drawing/2014/main" id="{00570B72-6A84-4C3A-B8C0-B4043D195C8D}"/>
              </a:ext>
            </a:extLst>
          </p:cNvPr>
          <p:cNvSpPr txBox="1"/>
          <p:nvPr/>
        </p:nvSpPr>
        <p:spPr>
          <a:xfrm>
            <a:off x="8118818" y="5265660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DB6968"/>
                </a:solidFill>
              </a:rPr>
              <a:t>In Labels</a:t>
            </a:r>
          </a:p>
        </p:txBody>
      </p:sp>
      <p:sp>
        <p:nvSpPr>
          <p:cNvPr id="21" name="out label">
            <a:extLst>
              <a:ext uri="{FF2B5EF4-FFF2-40B4-BE49-F238E27FC236}">
                <a16:creationId xmlns:a16="http://schemas.microsoft.com/office/drawing/2014/main" id="{0AF79755-2D21-4899-9A24-0C35EFAE4A8B}"/>
              </a:ext>
            </a:extLst>
          </p:cNvPr>
          <p:cNvSpPr txBox="1"/>
          <p:nvPr/>
        </p:nvSpPr>
        <p:spPr>
          <a:xfrm>
            <a:off x="66264" y="52656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3C3AB"/>
                </a:solidFill>
              </a:rPr>
              <a:t>Out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0135189"/>
                  </p:ext>
                </p:extLst>
              </p:nvPr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0135189"/>
                  </p:ext>
                </p:extLst>
              </p:nvPr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45" t="-5000" r="-82272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5000" r="-68695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9091" t="-5000" r="-61818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652" t="-5000" r="-491304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3636" t="-5000" r="-413636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91304" t="-5000" r="-29565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18182" t="-5000" r="-209091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86957" t="-5000" r="-10000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822727" t="-5000" r="-4545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527462"/>
                  </p:ext>
                </p:extLst>
              </p:nvPr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527462"/>
                  </p:ext>
                </p:extLst>
              </p:nvPr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545" t="-4762" r="-82272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4762" r="-68695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9091" t="-4762" r="-61818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95652" t="-4762" r="-491304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13636" t="-4762" r="-413636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91304" t="-4762" r="-29565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18182" t="-4762" r="-209091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86957" t="-4762" r="-100000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822727" t="-4762" r="-4545" b="-2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4 in">
            <a:extLst>
              <a:ext uri="{FF2B5EF4-FFF2-40B4-BE49-F238E27FC236}">
                <a16:creationId xmlns:a16="http://schemas.microsoft.com/office/drawing/2014/main" id="{B70DBA04-D996-452B-9961-2685DFBDE194}"/>
              </a:ext>
            </a:extLst>
          </p:cNvPr>
          <p:cNvSpPr txBox="1"/>
          <p:nvPr/>
        </p:nvSpPr>
        <p:spPr>
          <a:xfrm>
            <a:off x="6460119" y="5930112"/>
            <a:ext cx="2790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4,10  4,16  4,21  4,11           4,3    4,2     4,5   4,6</a:t>
            </a:r>
          </a:p>
        </p:txBody>
      </p:sp>
      <p:sp>
        <p:nvSpPr>
          <p:cNvPr id="25" name="4 out">
            <a:extLst>
              <a:ext uri="{FF2B5EF4-FFF2-40B4-BE49-F238E27FC236}">
                <a16:creationId xmlns:a16="http://schemas.microsoft.com/office/drawing/2014/main" id="{9D2DC125-47BE-453B-BDF7-98D46080AE95}"/>
              </a:ext>
            </a:extLst>
          </p:cNvPr>
          <p:cNvSpPr txBox="1"/>
          <p:nvPr/>
        </p:nvSpPr>
        <p:spPr>
          <a:xfrm>
            <a:off x="66265" y="5921965"/>
            <a:ext cx="2678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4,4    4,2   4,14   4,3            4,12  4,6    4,3    4,2</a:t>
            </a:r>
          </a:p>
        </p:txBody>
      </p:sp>
      <p:sp>
        <p:nvSpPr>
          <p:cNvPr id="26" name="1 in">
            <a:extLst>
              <a:ext uri="{FF2B5EF4-FFF2-40B4-BE49-F238E27FC236}">
                <a16:creationId xmlns:a16="http://schemas.microsoft.com/office/drawing/2014/main" id="{C751CDB3-66A3-47C3-B4CE-1AEF468E464B}"/>
              </a:ext>
            </a:extLst>
          </p:cNvPr>
          <p:cNvSpPr txBox="1"/>
          <p:nvPr/>
        </p:nvSpPr>
        <p:spPr>
          <a:xfrm>
            <a:off x="7047091" y="6084251"/>
            <a:ext cx="70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1,5    1,2</a:t>
            </a:r>
          </a:p>
        </p:txBody>
      </p:sp>
      <p:sp>
        <p:nvSpPr>
          <p:cNvPr id="27" name="1 out">
            <a:extLst>
              <a:ext uri="{FF2B5EF4-FFF2-40B4-BE49-F238E27FC236}">
                <a16:creationId xmlns:a16="http://schemas.microsoft.com/office/drawing/2014/main" id="{5680BA9F-BEA0-4990-A997-9339051C48BD}"/>
              </a:ext>
            </a:extLst>
          </p:cNvPr>
          <p:cNvSpPr txBox="1"/>
          <p:nvPr/>
        </p:nvSpPr>
        <p:spPr>
          <a:xfrm>
            <a:off x="66264" y="6057181"/>
            <a:ext cx="2695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1,6            1,22                    1,20  1,14  1,11  1,10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5A84DC6-DB7F-3A44-A2E7-2FEF248A8A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2225" y="2172751"/>
            <a:ext cx="2241179" cy="3979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5BF555-B4C9-3F4C-BE99-AFA176E572BE}"/>
                  </a:ext>
                </a:extLst>
              </p:cNvPr>
              <p:cNvSpPr txBox="1"/>
              <p:nvPr/>
            </p:nvSpPr>
            <p:spPr>
              <a:xfrm>
                <a:off x="669442" y="1971023"/>
                <a:ext cx="1009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5BF555-B4C9-3F4C-BE99-AFA176E57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2" y="1971023"/>
                <a:ext cx="100963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B451D2F3-A48C-F546-861B-FF9CBB78F8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7564091"/>
                  </p:ext>
                </p:extLst>
              </p:nvPr>
            </p:nvGraphicFramePr>
            <p:xfrm>
              <a:off x="251249" y="246200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B451D2F3-A48C-F546-861B-FF9CBB78F8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7564091"/>
                  </p:ext>
                </p:extLst>
              </p:nvPr>
            </p:nvGraphicFramePr>
            <p:xfrm>
              <a:off x="251249" y="246200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4545" r="-1282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09524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9A1A60DC-FA1D-AD4C-89B4-0E4CCFD9E6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8791500"/>
                  </p:ext>
                </p:extLst>
              </p:nvPr>
            </p:nvGraphicFramePr>
            <p:xfrm>
              <a:off x="1570721" y="2456531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9A1A60DC-FA1D-AD4C-89B4-0E4CCFD9E6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8791500"/>
                  </p:ext>
                </p:extLst>
              </p:nvPr>
            </p:nvGraphicFramePr>
            <p:xfrm>
              <a:off x="1570721" y="2456531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282" t="-4545" r="-2564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25B5BC-B2BF-E744-BD81-30C36D8D9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3955664"/>
                  </p:ext>
                </p:extLst>
              </p:nvPr>
            </p:nvGraphicFramePr>
            <p:xfrm>
              <a:off x="251249" y="3853854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0A25B5BC-B2BF-E744-BD81-30C36D8D9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3955664"/>
                  </p:ext>
                </p:extLst>
              </p:nvPr>
            </p:nvGraphicFramePr>
            <p:xfrm>
              <a:off x="251249" y="3853854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t="-4545" r="-1282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t="-109524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7636D1B6-6D36-684A-AA8E-D0BCEFFFC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7607497"/>
                  </p:ext>
                </p:extLst>
              </p:nvPr>
            </p:nvGraphicFramePr>
            <p:xfrm>
              <a:off x="1570721" y="3848382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27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7636D1B6-6D36-684A-AA8E-D0BCEFFFC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7607497"/>
                  </p:ext>
                </p:extLst>
              </p:nvPr>
            </p:nvGraphicFramePr>
            <p:xfrm>
              <a:off x="1570721" y="3848382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82" t="-4762" r="-2564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82" t="-104762" r="-2564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06278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E206D9-636E-D946-BDD4-5B8F2EF10D5B}"/>
                  </a:ext>
                </a:extLst>
              </p:cNvPr>
              <p:cNvSpPr txBox="1"/>
              <p:nvPr/>
            </p:nvSpPr>
            <p:spPr>
              <a:xfrm>
                <a:off x="669442" y="3420734"/>
                <a:ext cx="101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E206D9-636E-D946-BDD4-5B8F2EF1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2" y="3420734"/>
                <a:ext cx="101951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228219F-AA5D-4244-AF37-4DD4DA454142}"/>
              </a:ext>
            </a:extLst>
          </p:cNvPr>
          <p:cNvCxnSpPr>
            <a:cxnSpLocks/>
          </p:cNvCxnSpPr>
          <p:nvPr/>
        </p:nvCxnSpPr>
        <p:spPr>
          <a:xfrm>
            <a:off x="1220185" y="4221088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D73D713B-973A-6D40-BD4F-687F2994D4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6011322"/>
                  </p:ext>
                </p:extLst>
              </p:nvPr>
            </p:nvGraphicFramePr>
            <p:xfrm>
              <a:off x="6378489" y="2466152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D73D713B-973A-6D40-BD4F-687F2994D4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6011322"/>
                  </p:ext>
                </p:extLst>
              </p:nvPr>
            </p:nvGraphicFramePr>
            <p:xfrm>
              <a:off x="6378489" y="2466152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4762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0DBF7122-FE24-CF43-8E59-A1FE21ADD1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201082"/>
                  </p:ext>
                </p:extLst>
              </p:nvPr>
            </p:nvGraphicFramePr>
            <p:xfrm>
              <a:off x="7697961" y="2460680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,10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27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0DBF7122-FE24-CF43-8E59-A1FE21ADD1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201082"/>
                  </p:ext>
                </p:extLst>
              </p:nvPr>
            </p:nvGraphicFramePr>
            <p:xfrm>
              <a:off x="7697961" y="2460680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4545" r="-1282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109524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06278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0FE9F-D479-6549-A745-DFA82B64C2E1}"/>
                  </a:ext>
                </a:extLst>
              </p:cNvPr>
              <p:cNvSpPr txBox="1"/>
              <p:nvPr/>
            </p:nvSpPr>
            <p:spPr>
              <a:xfrm>
                <a:off x="6796682" y="2033032"/>
                <a:ext cx="1009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790FE9F-D479-6549-A745-DFA82B64C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682" y="2033032"/>
                <a:ext cx="100963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0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63"/>
    </mc:Choice>
    <mc:Fallback xmlns="">
      <p:transition advTm="122363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6" name="Search">
            <a:extLst>
              <a:ext uri="{FF2B5EF4-FFF2-40B4-BE49-F238E27FC236}">
                <a16:creationId xmlns:a16="http://schemas.microsoft.com/office/drawing/2014/main" id="{D08EDF6A-2ADB-4E65-8C46-DB2238E1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73114"/>
            <a:ext cx="416700" cy="3979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DC254-9F32-401E-B686-2F8F2D08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" y="1293993"/>
            <a:ext cx="1952752" cy="377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7FAFE2-12F4-43A8-9A5B-BD648B9E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10" y="1293993"/>
            <a:ext cx="2047240" cy="37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64CF0E-8ABC-4E9A-9C41-67D34902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484" y="1293993"/>
            <a:ext cx="1929130" cy="377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10267-DDB0-49CA-8985-E6F0D74D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293993"/>
            <a:ext cx="2480310" cy="377952"/>
          </a:xfrm>
          <a:prstGeom prst="rect">
            <a:avLst/>
          </a:prstGeom>
        </p:spPr>
      </p:pic>
      <p:sp>
        <p:nvSpPr>
          <p:cNvPr id="20" name="in label">
            <a:extLst>
              <a:ext uri="{FF2B5EF4-FFF2-40B4-BE49-F238E27FC236}">
                <a16:creationId xmlns:a16="http://schemas.microsoft.com/office/drawing/2014/main" id="{00570B72-6A84-4C3A-B8C0-B4043D195C8D}"/>
              </a:ext>
            </a:extLst>
          </p:cNvPr>
          <p:cNvSpPr txBox="1"/>
          <p:nvPr/>
        </p:nvSpPr>
        <p:spPr>
          <a:xfrm>
            <a:off x="8118818" y="5265660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DB6968"/>
                </a:solidFill>
              </a:rPr>
              <a:t>In Labels</a:t>
            </a:r>
          </a:p>
        </p:txBody>
      </p:sp>
      <p:sp>
        <p:nvSpPr>
          <p:cNvPr id="21" name="out label">
            <a:extLst>
              <a:ext uri="{FF2B5EF4-FFF2-40B4-BE49-F238E27FC236}">
                <a16:creationId xmlns:a16="http://schemas.microsoft.com/office/drawing/2014/main" id="{0AF79755-2D21-4899-9A24-0C35EFAE4A8B}"/>
              </a:ext>
            </a:extLst>
          </p:cNvPr>
          <p:cNvSpPr txBox="1"/>
          <p:nvPr/>
        </p:nvSpPr>
        <p:spPr>
          <a:xfrm>
            <a:off x="66264" y="52656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3C3AB"/>
                </a:solidFill>
              </a:rPr>
              <a:t>Out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45" t="-5000" r="-82272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5000" r="-68695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9091" t="-5000" r="-61818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652" t="-5000" r="-491304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3636" t="-5000" r="-413636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91304" t="-5000" r="-29565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18182" t="-5000" r="-209091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86957" t="-5000" r="-10000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822727" t="-5000" r="-4545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545" t="-4762" r="-82272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4762" r="-68695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9091" t="-4762" r="-61818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95652" t="-4762" r="-491304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13636" t="-4762" r="-413636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91304" t="-4762" r="-29565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18182" t="-4762" r="-209091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86957" t="-4762" r="-100000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822727" t="-4762" r="-4545" b="-2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4 in">
            <a:extLst>
              <a:ext uri="{FF2B5EF4-FFF2-40B4-BE49-F238E27FC236}">
                <a16:creationId xmlns:a16="http://schemas.microsoft.com/office/drawing/2014/main" id="{B70DBA04-D996-452B-9961-2685DFBDE194}"/>
              </a:ext>
            </a:extLst>
          </p:cNvPr>
          <p:cNvSpPr txBox="1"/>
          <p:nvPr/>
        </p:nvSpPr>
        <p:spPr>
          <a:xfrm>
            <a:off x="6460119" y="5930112"/>
            <a:ext cx="2790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4,10  4,16  4,21  4,11           4,3    4,2     4,5   4,6</a:t>
            </a:r>
          </a:p>
        </p:txBody>
      </p:sp>
      <p:sp>
        <p:nvSpPr>
          <p:cNvPr id="25" name="4 out">
            <a:extLst>
              <a:ext uri="{FF2B5EF4-FFF2-40B4-BE49-F238E27FC236}">
                <a16:creationId xmlns:a16="http://schemas.microsoft.com/office/drawing/2014/main" id="{9D2DC125-47BE-453B-BDF7-98D46080AE95}"/>
              </a:ext>
            </a:extLst>
          </p:cNvPr>
          <p:cNvSpPr txBox="1"/>
          <p:nvPr/>
        </p:nvSpPr>
        <p:spPr>
          <a:xfrm>
            <a:off x="66265" y="5921965"/>
            <a:ext cx="2678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4,4    4,2   4,14   4,3            4,12  4,6    4,3    4,2</a:t>
            </a:r>
          </a:p>
        </p:txBody>
      </p:sp>
      <p:sp>
        <p:nvSpPr>
          <p:cNvPr id="26" name="1 in">
            <a:extLst>
              <a:ext uri="{FF2B5EF4-FFF2-40B4-BE49-F238E27FC236}">
                <a16:creationId xmlns:a16="http://schemas.microsoft.com/office/drawing/2014/main" id="{C751CDB3-66A3-47C3-B4CE-1AEF468E464B}"/>
              </a:ext>
            </a:extLst>
          </p:cNvPr>
          <p:cNvSpPr txBox="1"/>
          <p:nvPr/>
        </p:nvSpPr>
        <p:spPr>
          <a:xfrm>
            <a:off x="7047091" y="6084251"/>
            <a:ext cx="70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1,5    1,2</a:t>
            </a:r>
          </a:p>
        </p:txBody>
      </p:sp>
      <p:sp>
        <p:nvSpPr>
          <p:cNvPr id="27" name="1 out">
            <a:extLst>
              <a:ext uri="{FF2B5EF4-FFF2-40B4-BE49-F238E27FC236}">
                <a16:creationId xmlns:a16="http://schemas.microsoft.com/office/drawing/2014/main" id="{5680BA9F-BEA0-4990-A997-9339051C48BD}"/>
              </a:ext>
            </a:extLst>
          </p:cNvPr>
          <p:cNvSpPr txBox="1"/>
          <p:nvPr/>
        </p:nvSpPr>
        <p:spPr>
          <a:xfrm>
            <a:off x="66264" y="6057181"/>
            <a:ext cx="2695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1,6            1,22                    1,20  1,14  1,11  1,10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E06E47-68F2-4C49-BBA1-CE6A7B3E66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6920" y="2173114"/>
            <a:ext cx="2251531" cy="3979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/>
              <p:nvPr/>
            </p:nvSpPr>
            <p:spPr>
              <a:xfrm>
                <a:off x="669442" y="1971023"/>
                <a:ext cx="101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2" y="1971023"/>
                <a:ext cx="10195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249" y="246200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,20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6789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249" y="246200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4762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00000" r="-1282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209524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789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70721" y="2456531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70721" y="2456531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282" t="-4762" r="-2564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1282" t="-104762" r="-2564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D37B0B-A6B1-5544-9740-9F0C325AEE80}"/>
              </a:ext>
            </a:extLst>
          </p:cNvPr>
          <p:cNvCxnSpPr>
            <a:cxnSpLocks/>
          </p:cNvCxnSpPr>
          <p:nvPr/>
        </p:nvCxnSpPr>
        <p:spPr>
          <a:xfrm>
            <a:off x="1228430" y="2852936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6B6C57-8539-FD44-A790-E0973DD9B395}"/>
                  </a:ext>
                </a:extLst>
              </p:cNvPr>
              <p:cNvSpPr txBox="1"/>
              <p:nvPr/>
            </p:nvSpPr>
            <p:spPr>
              <a:xfrm>
                <a:off x="669442" y="3606573"/>
                <a:ext cx="1014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6B6C57-8539-FD44-A790-E0973DD9B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2" y="3606573"/>
                <a:ext cx="10149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9EBF0B9F-667E-0342-97BA-925EC3B2D0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249" y="409755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9EBF0B9F-667E-0342-97BA-925EC3B2D0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1249" y="409755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r="-1282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4762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8B62D31-6090-444C-AEA4-50E087E062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70721" y="4092081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8B62D31-6090-444C-AEA4-50E087E062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70721" y="4092081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1282" t="-4762" r="-2564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/>
              <p:nvPr/>
            </p:nvSpPr>
            <p:spPr>
              <a:xfrm>
                <a:off x="6960319" y="1971023"/>
                <a:ext cx="101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19" y="1971023"/>
                <a:ext cx="101951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42126" y="246200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42126" y="246200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4545" r="-1282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109524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61598" y="2456531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61598" y="2456531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299" t="-4762" r="-2597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299" t="-104762" r="-259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0F05A1-1E02-DC48-AA0E-3EF3C8F9F708}"/>
              </a:ext>
            </a:extLst>
          </p:cNvPr>
          <p:cNvCxnSpPr>
            <a:cxnSpLocks/>
          </p:cNvCxnSpPr>
          <p:nvPr/>
        </p:nvCxnSpPr>
        <p:spPr>
          <a:xfrm>
            <a:off x="7519307" y="2852936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4DD376A-8E21-DB43-BE86-AE240D5FD5AB}"/>
                  </a:ext>
                </a:extLst>
              </p:cNvPr>
              <p:cNvSpPr txBox="1"/>
              <p:nvPr/>
            </p:nvSpPr>
            <p:spPr>
              <a:xfrm>
                <a:off x="6936040" y="3603088"/>
                <a:ext cx="1014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4DD376A-8E21-DB43-BE86-AE240D5F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040" y="3603088"/>
                <a:ext cx="101495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C14A2A5F-CDD9-AF4D-AE36-E289211A66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4094068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C14A2A5F-CDD9-AF4D-AE36-E289211A66B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4094068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282" t="-4545" r="-1282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82F37D97-9203-044E-8047-81B18C3922A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37319" y="4088596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82F37D97-9203-044E-8047-81B18C3922A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37319" y="4088596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282" r="-1282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l="-1282" t="-104762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5 in">
            <a:extLst>
              <a:ext uri="{FF2B5EF4-FFF2-40B4-BE49-F238E27FC236}">
                <a16:creationId xmlns:a16="http://schemas.microsoft.com/office/drawing/2014/main" id="{92E307DF-9A1A-DE48-BD88-FDB42AADB6C0}"/>
              </a:ext>
            </a:extLst>
          </p:cNvPr>
          <p:cNvSpPr txBox="1"/>
          <p:nvPr/>
        </p:nvSpPr>
        <p:spPr>
          <a:xfrm>
            <a:off x="6439316" y="6084251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5,14                                                5,6    5,9   5,10</a:t>
            </a:r>
          </a:p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5,15                                      </a:t>
            </a:r>
          </a:p>
        </p:txBody>
      </p:sp>
      <p:sp>
        <p:nvSpPr>
          <p:cNvPr id="50" name="5 out">
            <a:extLst>
              <a:ext uri="{FF2B5EF4-FFF2-40B4-BE49-F238E27FC236}">
                <a16:creationId xmlns:a16="http://schemas.microsoft.com/office/drawing/2014/main" id="{8073ABA8-5E31-2445-9A2E-E2D5C191474D}"/>
              </a:ext>
            </a:extLst>
          </p:cNvPr>
          <p:cNvSpPr txBox="1"/>
          <p:nvPr/>
        </p:nvSpPr>
        <p:spPr>
          <a:xfrm>
            <a:off x="642958" y="6192397"/>
            <a:ext cx="37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5,2</a:t>
            </a:r>
          </a:p>
        </p:txBody>
      </p:sp>
    </p:spTree>
    <p:extLst>
      <p:ext uri="{BB962C8B-B14F-4D97-AF65-F5344CB8AC3E}">
        <p14:creationId xmlns:p14="http://schemas.microsoft.com/office/powerpoint/2010/main" val="348103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483"/>
    </mc:Choice>
    <mc:Fallback xmlns="">
      <p:transition advTm="45483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6" name="Search">
            <a:extLst>
              <a:ext uri="{FF2B5EF4-FFF2-40B4-BE49-F238E27FC236}">
                <a16:creationId xmlns:a16="http://schemas.microsoft.com/office/drawing/2014/main" id="{D08EDF6A-2ADB-4E65-8C46-DB2238E1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73114"/>
            <a:ext cx="416700" cy="3979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DC254-9F32-401E-B686-2F8F2D08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" y="1293993"/>
            <a:ext cx="1952752" cy="377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7FAFE2-12F4-43A8-9A5B-BD648B9E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10" y="1293993"/>
            <a:ext cx="2047240" cy="37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64CF0E-8ABC-4E9A-9C41-67D34902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484" y="1293993"/>
            <a:ext cx="1929130" cy="377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10267-DDB0-49CA-8985-E6F0D74D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293993"/>
            <a:ext cx="2480310" cy="377952"/>
          </a:xfrm>
          <a:prstGeom prst="rect">
            <a:avLst/>
          </a:prstGeom>
        </p:spPr>
      </p:pic>
      <p:sp>
        <p:nvSpPr>
          <p:cNvPr id="20" name="in label">
            <a:extLst>
              <a:ext uri="{FF2B5EF4-FFF2-40B4-BE49-F238E27FC236}">
                <a16:creationId xmlns:a16="http://schemas.microsoft.com/office/drawing/2014/main" id="{00570B72-6A84-4C3A-B8C0-B4043D195C8D}"/>
              </a:ext>
            </a:extLst>
          </p:cNvPr>
          <p:cNvSpPr txBox="1"/>
          <p:nvPr/>
        </p:nvSpPr>
        <p:spPr>
          <a:xfrm>
            <a:off x="8118818" y="5265660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DB6968"/>
                </a:solidFill>
              </a:rPr>
              <a:t>In Labels</a:t>
            </a:r>
          </a:p>
        </p:txBody>
      </p:sp>
      <p:sp>
        <p:nvSpPr>
          <p:cNvPr id="21" name="out label">
            <a:extLst>
              <a:ext uri="{FF2B5EF4-FFF2-40B4-BE49-F238E27FC236}">
                <a16:creationId xmlns:a16="http://schemas.microsoft.com/office/drawing/2014/main" id="{0AF79755-2D21-4899-9A24-0C35EFAE4A8B}"/>
              </a:ext>
            </a:extLst>
          </p:cNvPr>
          <p:cNvSpPr txBox="1"/>
          <p:nvPr/>
        </p:nvSpPr>
        <p:spPr>
          <a:xfrm>
            <a:off x="66264" y="52656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3C3AB"/>
                </a:solidFill>
              </a:rPr>
              <a:t>Out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2962201"/>
                  </p:ext>
                </p:extLst>
              </p:nvPr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2962201"/>
                  </p:ext>
                </p:extLst>
              </p:nvPr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45" t="-5000" r="-82272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5000" r="-68695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9091" t="-5000" r="-61818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652" t="-5000" r="-491304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3636" t="-5000" r="-413636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91304" t="-5000" r="-29565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18182" t="-5000" r="-209091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86957" t="-5000" r="-10000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822727" t="-5000" r="-4545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545" t="-4762" r="-82272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4762" r="-68695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9091" t="-4762" r="-61818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95652" t="-4762" r="-491304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13636" t="-4762" r="-413636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91304" t="-4762" r="-29565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18182" t="-4762" r="-209091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86957" t="-4762" r="-100000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822727" t="-4762" r="-4545" b="-2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4 in">
            <a:extLst>
              <a:ext uri="{FF2B5EF4-FFF2-40B4-BE49-F238E27FC236}">
                <a16:creationId xmlns:a16="http://schemas.microsoft.com/office/drawing/2014/main" id="{B70DBA04-D996-452B-9961-2685DFBDE194}"/>
              </a:ext>
            </a:extLst>
          </p:cNvPr>
          <p:cNvSpPr txBox="1"/>
          <p:nvPr/>
        </p:nvSpPr>
        <p:spPr>
          <a:xfrm>
            <a:off x="6460119" y="5930112"/>
            <a:ext cx="2790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4,10  4,16  4,21  4,11           4,3    4,2     4,5   4,6</a:t>
            </a:r>
          </a:p>
        </p:txBody>
      </p:sp>
      <p:sp>
        <p:nvSpPr>
          <p:cNvPr id="25" name="4 out">
            <a:extLst>
              <a:ext uri="{FF2B5EF4-FFF2-40B4-BE49-F238E27FC236}">
                <a16:creationId xmlns:a16="http://schemas.microsoft.com/office/drawing/2014/main" id="{9D2DC125-47BE-453B-BDF7-98D46080AE95}"/>
              </a:ext>
            </a:extLst>
          </p:cNvPr>
          <p:cNvSpPr txBox="1"/>
          <p:nvPr/>
        </p:nvSpPr>
        <p:spPr>
          <a:xfrm>
            <a:off x="66265" y="5921965"/>
            <a:ext cx="2678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4,4    4,2   4,14   4,3            4,12  4,6    4,3    4,2</a:t>
            </a:r>
          </a:p>
        </p:txBody>
      </p:sp>
      <p:sp>
        <p:nvSpPr>
          <p:cNvPr id="26" name="1 in">
            <a:extLst>
              <a:ext uri="{FF2B5EF4-FFF2-40B4-BE49-F238E27FC236}">
                <a16:creationId xmlns:a16="http://schemas.microsoft.com/office/drawing/2014/main" id="{C751CDB3-66A3-47C3-B4CE-1AEF468E464B}"/>
              </a:ext>
            </a:extLst>
          </p:cNvPr>
          <p:cNvSpPr txBox="1"/>
          <p:nvPr/>
        </p:nvSpPr>
        <p:spPr>
          <a:xfrm>
            <a:off x="7047091" y="6084251"/>
            <a:ext cx="70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1,5    1,2</a:t>
            </a:r>
          </a:p>
        </p:txBody>
      </p:sp>
      <p:sp>
        <p:nvSpPr>
          <p:cNvPr id="27" name="1 out">
            <a:extLst>
              <a:ext uri="{FF2B5EF4-FFF2-40B4-BE49-F238E27FC236}">
                <a16:creationId xmlns:a16="http://schemas.microsoft.com/office/drawing/2014/main" id="{5680BA9F-BEA0-4990-A997-9339051C48BD}"/>
              </a:ext>
            </a:extLst>
          </p:cNvPr>
          <p:cNvSpPr txBox="1"/>
          <p:nvPr/>
        </p:nvSpPr>
        <p:spPr>
          <a:xfrm>
            <a:off x="66264" y="6057181"/>
            <a:ext cx="2695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1,6            1,22                    1,20  1,14  1,11  1,10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/>
              <p:nvPr/>
            </p:nvSpPr>
            <p:spPr>
              <a:xfrm>
                <a:off x="669442" y="1971023"/>
                <a:ext cx="101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2" y="1971023"/>
                <a:ext cx="10195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4978085"/>
                  </p:ext>
                </p:extLst>
              </p:nvPr>
            </p:nvGraphicFramePr>
            <p:xfrm>
              <a:off x="251249" y="246200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6789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4978085"/>
                  </p:ext>
                </p:extLst>
              </p:nvPr>
            </p:nvGraphicFramePr>
            <p:xfrm>
              <a:off x="251249" y="246200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4762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100000" r="-1282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209524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789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0162376"/>
                  </p:ext>
                </p:extLst>
              </p:nvPr>
            </p:nvGraphicFramePr>
            <p:xfrm>
              <a:off x="1570721" y="2456531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0162376"/>
                  </p:ext>
                </p:extLst>
              </p:nvPr>
            </p:nvGraphicFramePr>
            <p:xfrm>
              <a:off x="1570721" y="2456531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282" t="-4762" r="-2564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282" t="-104762" r="-2564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D37B0B-A6B1-5544-9740-9F0C325AEE80}"/>
              </a:ext>
            </a:extLst>
          </p:cNvPr>
          <p:cNvCxnSpPr>
            <a:cxnSpLocks/>
          </p:cNvCxnSpPr>
          <p:nvPr/>
        </p:nvCxnSpPr>
        <p:spPr>
          <a:xfrm>
            <a:off x="1228430" y="2852936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6B6C57-8539-FD44-A790-E0973DD9B395}"/>
                  </a:ext>
                </a:extLst>
              </p:cNvPr>
              <p:cNvSpPr txBox="1"/>
              <p:nvPr/>
            </p:nvSpPr>
            <p:spPr>
              <a:xfrm>
                <a:off x="669442" y="3606573"/>
                <a:ext cx="1014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6B6C57-8539-FD44-A790-E0973DD9B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2" y="3606573"/>
                <a:ext cx="101495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9EBF0B9F-667E-0342-97BA-925EC3B2D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3438304"/>
                  </p:ext>
                </p:extLst>
              </p:nvPr>
            </p:nvGraphicFramePr>
            <p:xfrm>
              <a:off x="251249" y="409755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8195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9EBF0B9F-667E-0342-97BA-925EC3B2D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3438304"/>
                  </p:ext>
                </p:extLst>
              </p:nvPr>
            </p:nvGraphicFramePr>
            <p:xfrm>
              <a:off x="251249" y="409755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t="-100000" r="-1282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t="-200000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81951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8B62D31-6090-444C-AEA4-50E087E062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810368"/>
                  </p:ext>
                </p:extLst>
              </p:nvPr>
            </p:nvGraphicFramePr>
            <p:xfrm>
              <a:off x="1570721" y="4092081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B8B62D31-6090-444C-AEA4-50E087E062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810368"/>
                  </p:ext>
                </p:extLst>
              </p:nvPr>
            </p:nvGraphicFramePr>
            <p:xfrm>
              <a:off x="1570721" y="4092081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82" t="-4762" r="-2564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/>
              <p:nvPr/>
            </p:nvSpPr>
            <p:spPr>
              <a:xfrm>
                <a:off x="6960319" y="1971023"/>
                <a:ext cx="102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19" y="1971023"/>
                <a:ext cx="10248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28193"/>
                  </p:ext>
                </p:extLst>
              </p:nvPr>
            </p:nvGraphicFramePr>
            <p:xfrm>
              <a:off x="6542126" y="246200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,20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12276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28193"/>
                  </p:ext>
                </p:extLst>
              </p:nvPr>
            </p:nvGraphicFramePr>
            <p:xfrm>
              <a:off x="6542126" y="246200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4762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100000" r="-1282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209524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12276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051772"/>
                  </p:ext>
                </p:extLst>
              </p:nvPr>
            </p:nvGraphicFramePr>
            <p:xfrm>
              <a:off x="7861598" y="2456531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051772"/>
                  </p:ext>
                </p:extLst>
              </p:nvPr>
            </p:nvGraphicFramePr>
            <p:xfrm>
              <a:off x="7861598" y="2456531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99" t="-4762" r="-2597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99" t="-104762" r="-2597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99" t="-204762" r="-259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0F05A1-1E02-DC48-AA0E-3EF3C8F9F708}"/>
              </a:ext>
            </a:extLst>
          </p:cNvPr>
          <p:cNvCxnSpPr>
            <a:cxnSpLocks/>
          </p:cNvCxnSpPr>
          <p:nvPr/>
        </p:nvCxnSpPr>
        <p:spPr>
          <a:xfrm>
            <a:off x="7519307" y="2852936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4DD376A-8E21-DB43-BE86-AE240D5FD5AB}"/>
                  </a:ext>
                </a:extLst>
              </p:cNvPr>
              <p:cNvSpPr txBox="1"/>
              <p:nvPr/>
            </p:nvSpPr>
            <p:spPr>
              <a:xfrm>
                <a:off x="6936040" y="3603088"/>
                <a:ext cx="1014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4DD376A-8E21-DB43-BE86-AE240D5F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040" y="3603088"/>
                <a:ext cx="101495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C14A2A5F-CDD9-AF4D-AE36-E289211A66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111260"/>
                  </p:ext>
                </p:extLst>
              </p:nvPr>
            </p:nvGraphicFramePr>
            <p:xfrm>
              <a:off x="6517847" y="4094068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C14A2A5F-CDD9-AF4D-AE36-E289211A66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111260"/>
                  </p:ext>
                </p:extLst>
              </p:nvPr>
            </p:nvGraphicFramePr>
            <p:xfrm>
              <a:off x="6517847" y="4094068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l="-1282" t="-4545" r="-1282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82F37D97-9203-044E-8047-81B18C3922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7205157"/>
                  </p:ext>
                </p:extLst>
              </p:nvPr>
            </p:nvGraphicFramePr>
            <p:xfrm>
              <a:off x="7837319" y="4088596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35792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82F37D97-9203-044E-8047-81B18C3922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7205157"/>
                  </p:ext>
                </p:extLst>
              </p:nvPr>
            </p:nvGraphicFramePr>
            <p:xfrm>
              <a:off x="7837319" y="4088596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282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282" t="-95455" r="-1282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l="-1282" t="-204762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5792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5 in">
            <a:extLst>
              <a:ext uri="{FF2B5EF4-FFF2-40B4-BE49-F238E27FC236}">
                <a16:creationId xmlns:a16="http://schemas.microsoft.com/office/drawing/2014/main" id="{92E307DF-9A1A-DE48-BD88-FDB42AADB6C0}"/>
              </a:ext>
            </a:extLst>
          </p:cNvPr>
          <p:cNvSpPr txBox="1"/>
          <p:nvPr/>
        </p:nvSpPr>
        <p:spPr>
          <a:xfrm>
            <a:off x="6439316" y="6084251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5,14                                                5,6    5,9   5,10</a:t>
            </a:r>
          </a:p>
          <a:p>
            <a:pPr fontAlgn="t"/>
            <a:r>
              <a:rPr lang="en-US" sz="1000" dirty="0"/>
              <a:t>                           5,15                                      </a:t>
            </a:r>
          </a:p>
        </p:txBody>
      </p:sp>
      <p:sp>
        <p:nvSpPr>
          <p:cNvPr id="50" name="5 out">
            <a:extLst>
              <a:ext uri="{FF2B5EF4-FFF2-40B4-BE49-F238E27FC236}">
                <a16:creationId xmlns:a16="http://schemas.microsoft.com/office/drawing/2014/main" id="{8073ABA8-5E31-2445-9A2E-E2D5C191474D}"/>
              </a:ext>
            </a:extLst>
          </p:cNvPr>
          <p:cNvSpPr txBox="1"/>
          <p:nvPr/>
        </p:nvSpPr>
        <p:spPr>
          <a:xfrm>
            <a:off x="642958" y="6192397"/>
            <a:ext cx="37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5,2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1C2108-C690-4041-9E18-3227FA449A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7386" y="2182955"/>
            <a:ext cx="2270006" cy="4024406"/>
          </a:xfrm>
          <a:prstGeom prst="rect">
            <a:avLst/>
          </a:prstGeom>
        </p:spPr>
      </p:pic>
      <p:sp>
        <p:nvSpPr>
          <p:cNvPr id="52" name="6 in">
            <a:extLst>
              <a:ext uri="{FF2B5EF4-FFF2-40B4-BE49-F238E27FC236}">
                <a16:creationId xmlns:a16="http://schemas.microsoft.com/office/drawing/2014/main" id="{06D99DF5-02E4-5243-B8B1-7EF6C638A847}"/>
              </a:ext>
            </a:extLst>
          </p:cNvPr>
          <p:cNvSpPr txBox="1"/>
          <p:nvPr/>
        </p:nvSpPr>
        <p:spPr>
          <a:xfrm>
            <a:off x="6480798" y="6216777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6,8                                                          6,3    6,4</a:t>
            </a:r>
          </a:p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 6,9</a:t>
            </a:r>
          </a:p>
        </p:txBody>
      </p:sp>
    </p:spTree>
    <p:extLst>
      <p:ext uri="{BB962C8B-B14F-4D97-AF65-F5344CB8AC3E}">
        <p14:creationId xmlns:p14="http://schemas.microsoft.com/office/powerpoint/2010/main" val="29950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073"/>
    </mc:Choice>
    <mc:Fallback xmlns="">
      <p:transition advTm="14073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6" name="Search">
            <a:extLst>
              <a:ext uri="{FF2B5EF4-FFF2-40B4-BE49-F238E27FC236}">
                <a16:creationId xmlns:a16="http://schemas.microsoft.com/office/drawing/2014/main" id="{D08EDF6A-2ADB-4E65-8C46-DB2238E1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73114"/>
            <a:ext cx="416700" cy="3979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DC254-9F32-401E-B686-2F8F2D08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" y="1293993"/>
            <a:ext cx="1952752" cy="377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7FAFE2-12F4-43A8-9A5B-BD648B9E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10" y="1293993"/>
            <a:ext cx="2047240" cy="37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64CF0E-8ABC-4E9A-9C41-67D34902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484" y="1293993"/>
            <a:ext cx="1929130" cy="377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10267-DDB0-49CA-8985-E6F0D74D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293993"/>
            <a:ext cx="2480310" cy="377952"/>
          </a:xfrm>
          <a:prstGeom prst="rect">
            <a:avLst/>
          </a:prstGeom>
        </p:spPr>
      </p:pic>
      <p:sp>
        <p:nvSpPr>
          <p:cNvPr id="20" name="in label">
            <a:extLst>
              <a:ext uri="{FF2B5EF4-FFF2-40B4-BE49-F238E27FC236}">
                <a16:creationId xmlns:a16="http://schemas.microsoft.com/office/drawing/2014/main" id="{00570B72-6A84-4C3A-B8C0-B4043D195C8D}"/>
              </a:ext>
            </a:extLst>
          </p:cNvPr>
          <p:cNvSpPr txBox="1"/>
          <p:nvPr/>
        </p:nvSpPr>
        <p:spPr>
          <a:xfrm>
            <a:off x="8097123" y="5348197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DB6968"/>
                </a:solidFill>
              </a:rPr>
              <a:t>In Labels</a:t>
            </a:r>
          </a:p>
        </p:txBody>
      </p:sp>
      <p:sp>
        <p:nvSpPr>
          <p:cNvPr id="21" name="out label">
            <a:extLst>
              <a:ext uri="{FF2B5EF4-FFF2-40B4-BE49-F238E27FC236}">
                <a16:creationId xmlns:a16="http://schemas.microsoft.com/office/drawing/2014/main" id="{0AF79755-2D21-4899-9A24-0C35EFAE4A8B}"/>
              </a:ext>
            </a:extLst>
          </p:cNvPr>
          <p:cNvSpPr txBox="1"/>
          <p:nvPr/>
        </p:nvSpPr>
        <p:spPr>
          <a:xfrm>
            <a:off x="0" y="5372859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3C3AB"/>
                </a:solidFill>
              </a:rPr>
              <a:t>Out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45" t="-5000" r="-82272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5000" r="-68695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9091" t="-5000" r="-61818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652" t="-5000" r="-491304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3636" t="-5000" r="-413636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91304" t="-5000" r="-29565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18182" t="-5000" r="-209091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86957" t="-5000" r="-10000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822727" t="-5000" r="-4545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545" t="-4762" r="-82272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4762" r="-68695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9091" t="-4762" r="-61818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95652" t="-4762" r="-491304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13636" t="-4762" r="-413636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91304" t="-4762" r="-29565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18182" t="-4762" r="-209091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86957" t="-4762" r="-100000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822727" t="-4762" r="-4545" b="-2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4 in">
            <a:extLst>
              <a:ext uri="{FF2B5EF4-FFF2-40B4-BE49-F238E27FC236}">
                <a16:creationId xmlns:a16="http://schemas.microsoft.com/office/drawing/2014/main" id="{B70DBA04-D996-452B-9961-2685DFBDE194}"/>
              </a:ext>
            </a:extLst>
          </p:cNvPr>
          <p:cNvSpPr txBox="1"/>
          <p:nvPr/>
        </p:nvSpPr>
        <p:spPr>
          <a:xfrm>
            <a:off x="6460119" y="5930112"/>
            <a:ext cx="2790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4,10  4,16  4,21  4,11           4,3    4,2     4,5   4,6</a:t>
            </a:r>
          </a:p>
        </p:txBody>
      </p:sp>
      <p:sp>
        <p:nvSpPr>
          <p:cNvPr id="25" name="4 out">
            <a:extLst>
              <a:ext uri="{FF2B5EF4-FFF2-40B4-BE49-F238E27FC236}">
                <a16:creationId xmlns:a16="http://schemas.microsoft.com/office/drawing/2014/main" id="{9D2DC125-47BE-453B-BDF7-98D46080AE95}"/>
              </a:ext>
            </a:extLst>
          </p:cNvPr>
          <p:cNvSpPr txBox="1"/>
          <p:nvPr/>
        </p:nvSpPr>
        <p:spPr>
          <a:xfrm>
            <a:off x="66265" y="5921965"/>
            <a:ext cx="2678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4,4    4,2   4,14   4,3            4,12  4,6    4,3    4,2</a:t>
            </a:r>
          </a:p>
        </p:txBody>
      </p:sp>
      <p:sp>
        <p:nvSpPr>
          <p:cNvPr id="26" name="1 in">
            <a:extLst>
              <a:ext uri="{FF2B5EF4-FFF2-40B4-BE49-F238E27FC236}">
                <a16:creationId xmlns:a16="http://schemas.microsoft.com/office/drawing/2014/main" id="{C751CDB3-66A3-47C3-B4CE-1AEF468E464B}"/>
              </a:ext>
            </a:extLst>
          </p:cNvPr>
          <p:cNvSpPr txBox="1"/>
          <p:nvPr/>
        </p:nvSpPr>
        <p:spPr>
          <a:xfrm>
            <a:off x="7047091" y="6084251"/>
            <a:ext cx="70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1,5    1,2</a:t>
            </a:r>
          </a:p>
        </p:txBody>
      </p:sp>
      <p:sp>
        <p:nvSpPr>
          <p:cNvPr id="27" name="1 out">
            <a:extLst>
              <a:ext uri="{FF2B5EF4-FFF2-40B4-BE49-F238E27FC236}">
                <a16:creationId xmlns:a16="http://schemas.microsoft.com/office/drawing/2014/main" id="{5680BA9F-BEA0-4990-A997-9339051C48BD}"/>
              </a:ext>
            </a:extLst>
          </p:cNvPr>
          <p:cNvSpPr txBox="1"/>
          <p:nvPr/>
        </p:nvSpPr>
        <p:spPr>
          <a:xfrm>
            <a:off x="66264" y="6057181"/>
            <a:ext cx="2695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1,6            1,22                    1,20  1,14  1,11  1,10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/>
              <p:nvPr/>
            </p:nvSpPr>
            <p:spPr>
              <a:xfrm>
                <a:off x="669442" y="1971023"/>
                <a:ext cx="1014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2" y="1971023"/>
                <a:ext cx="10149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2579162"/>
                  </p:ext>
                </p:extLst>
              </p:nvPr>
            </p:nvGraphicFramePr>
            <p:xfrm>
              <a:off x="251249" y="246200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2579162"/>
                  </p:ext>
                </p:extLst>
              </p:nvPr>
            </p:nvGraphicFramePr>
            <p:xfrm>
              <a:off x="251249" y="246200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4545" r="-1282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109524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734840"/>
                  </p:ext>
                </p:extLst>
              </p:nvPr>
            </p:nvGraphicFramePr>
            <p:xfrm>
              <a:off x="1570721" y="2456531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734840"/>
                  </p:ext>
                </p:extLst>
              </p:nvPr>
            </p:nvGraphicFramePr>
            <p:xfrm>
              <a:off x="1570721" y="2456531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282" t="-4545" r="-2564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/>
              <p:nvPr/>
            </p:nvSpPr>
            <p:spPr>
              <a:xfrm>
                <a:off x="6960319" y="1971023"/>
                <a:ext cx="101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19" y="1971023"/>
                <a:ext cx="101951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1058609"/>
                  </p:ext>
                </p:extLst>
              </p:nvPr>
            </p:nvGraphicFramePr>
            <p:xfrm>
              <a:off x="6542126" y="246200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1058609"/>
                  </p:ext>
                </p:extLst>
              </p:nvPr>
            </p:nvGraphicFramePr>
            <p:xfrm>
              <a:off x="6542126" y="246200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4545" r="-1282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109524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5266607"/>
                  </p:ext>
                </p:extLst>
              </p:nvPr>
            </p:nvGraphicFramePr>
            <p:xfrm>
              <a:off x="7861598" y="2456531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,15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67459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,9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41381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5266607"/>
                  </p:ext>
                </p:extLst>
              </p:nvPr>
            </p:nvGraphicFramePr>
            <p:xfrm>
              <a:off x="7861598" y="2456531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4762" r="-2597" b="-4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104762" r="-2597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204762" r="-2597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304762" r="-2597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767459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404762" r="-2597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413814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0F05A1-1E02-DC48-AA0E-3EF3C8F9F708}"/>
              </a:ext>
            </a:extLst>
          </p:cNvPr>
          <p:cNvCxnSpPr>
            <a:cxnSpLocks/>
          </p:cNvCxnSpPr>
          <p:nvPr/>
        </p:nvCxnSpPr>
        <p:spPr>
          <a:xfrm>
            <a:off x="7519307" y="2852936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4DD376A-8E21-DB43-BE86-AE240D5FD5AB}"/>
                  </a:ext>
                </a:extLst>
              </p:cNvPr>
              <p:cNvSpPr txBox="1"/>
              <p:nvPr/>
            </p:nvSpPr>
            <p:spPr>
              <a:xfrm>
                <a:off x="6936040" y="3603088"/>
                <a:ext cx="102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4DD376A-8E21-DB43-BE86-AE240D5F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040" y="3603088"/>
                <a:ext cx="10248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C14A2A5F-CDD9-AF4D-AE36-E289211A66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178960"/>
                  </p:ext>
                </p:extLst>
              </p:nvPr>
            </p:nvGraphicFramePr>
            <p:xfrm>
              <a:off x="6517847" y="4094068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5704721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66464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C14A2A5F-CDD9-AF4D-AE36-E289211A66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178960"/>
                  </p:ext>
                </p:extLst>
              </p:nvPr>
            </p:nvGraphicFramePr>
            <p:xfrm>
              <a:off x="6517847" y="4094068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4762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104762" r="-1282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704721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204762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66464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82F37D97-9203-044E-8047-81B18C3922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282676"/>
                  </p:ext>
                </p:extLst>
              </p:nvPr>
            </p:nvGraphicFramePr>
            <p:xfrm>
              <a:off x="7837319" y="4088596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86635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,15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741870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,9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35792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>
                <a:extLst>
                  <a:ext uri="{FF2B5EF4-FFF2-40B4-BE49-F238E27FC236}">
                    <a16:creationId xmlns:a16="http://schemas.microsoft.com/office/drawing/2014/main" id="{82F37D97-9203-044E-8047-81B18C3922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282676"/>
                  </p:ext>
                </p:extLst>
              </p:nvPr>
            </p:nvGraphicFramePr>
            <p:xfrm>
              <a:off x="7837319" y="4088596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r="-1282" b="-4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100000" r="-1282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200000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86635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300000" r="-1282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741870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400000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5792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5 in">
            <a:extLst>
              <a:ext uri="{FF2B5EF4-FFF2-40B4-BE49-F238E27FC236}">
                <a16:creationId xmlns:a16="http://schemas.microsoft.com/office/drawing/2014/main" id="{92E307DF-9A1A-DE48-BD88-FDB42AADB6C0}"/>
              </a:ext>
            </a:extLst>
          </p:cNvPr>
          <p:cNvSpPr txBox="1"/>
          <p:nvPr/>
        </p:nvSpPr>
        <p:spPr>
          <a:xfrm>
            <a:off x="6439316" y="6084251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5,14                                                5,6    5,9   5,10</a:t>
            </a:r>
          </a:p>
          <a:p>
            <a:pPr fontAlgn="t"/>
            <a:r>
              <a:rPr lang="en-US" sz="1000" dirty="0"/>
              <a:t>                           5,15                                      </a:t>
            </a:r>
          </a:p>
        </p:txBody>
      </p:sp>
      <p:sp>
        <p:nvSpPr>
          <p:cNvPr id="50" name="5 out">
            <a:extLst>
              <a:ext uri="{FF2B5EF4-FFF2-40B4-BE49-F238E27FC236}">
                <a16:creationId xmlns:a16="http://schemas.microsoft.com/office/drawing/2014/main" id="{8073ABA8-5E31-2445-9A2E-E2D5C191474D}"/>
              </a:ext>
            </a:extLst>
          </p:cNvPr>
          <p:cNvSpPr txBox="1"/>
          <p:nvPr/>
        </p:nvSpPr>
        <p:spPr>
          <a:xfrm>
            <a:off x="642958" y="6192397"/>
            <a:ext cx="37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5,2</a:t>
            </a:r>
          </a:p>
        </p:txBody>
      </p:sp>
      <p:sp>
        <p:nvSpPr>
          <p:cNvPr id="52" name="6 in">
            <a:extLst>
              <a:ext uri="{FF2B5EF4-FFF2-40B4-BE49-F238E27FC236}">
                <a16:creationId xmlns:a16="http://schemas.microsoft.com/office/drawing/2014/main" id="{06D99DF5-02E4-5243-B8B1-7EF6C638A847}"/>
              </a:ext>
            </a:extLst>
          </p:cNvPr>
          <p:cNvSpPr txBox="1"/>
          <p:nvPr/>
        </p:nvSpPr>
        <p:spPr>
          <a:xfrm>
            <a:off x="6480798" y="6216777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6,8                                                          6,3    6,4</a:t>
            </a:r>
          </a:p>
          <a:p>
            <a:pPr fontAlgn="t"/>
            <a:r>
              <a:rPr lang="en-US" sz="1000" dirty="0"/>
              <a:t>                           6,9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7E5C2BA-B7F9-8C4B-A386-AE81343C4F2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38744" y="2217163"/>
            <a:ext cx="2252274" cy="399961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3508F6-52F4-4B40-86D9-DAC252885049}"/>
              </a:ext>
            </a:extLst>
          </p:cNvPr>
          <p:cNvCxnSpPr>
            <a:cxnSpLocks/>
          </p:cNvCxnSpPr>
          <p:nvPr/>
        </p:nvCxnSpPr>
        <p:spPr>
          <a:xfrm>
            <a:off x="7504756" y="4489849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EA1C33A-7E74-7146-9D62-D504EE123059}"/>
              </a:ext>
            </a:extLst>
          </p:cNvPr>
          <p:cNvCxnSpPr>
            <a:cxnSpLocks/>
          </p:cNvCxnSpPr>
          <p:nvPr/>
        </p:nvCxnSpPr>
        <p:spPr>
          <a:xfrm>
            <a:off x="7495028" y="4764834"/>
            <a:ext cx="360264" cy="248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3 out">
            <a:extLst>
              <a:ext uri="{FF2B5EF4-FFF2-40B4-BE49-F238E27FC236}">
                <a16:creationId xmlns:a16="http://schemas.microsoft.com/office/drawing/2014/main" id="{A9FDC43B-C5A0-F44E-A5FB-ED774299B4C6}"/>
              </a:ext>
            </a:extLst>
          </p:cNvPr>
          <p:cNvSpPr txBox="1"/>
          <p:nvPr/>
        </p:nvSpPr>
        <p:spPr>
          <a:xfrm>
            <a:off x="66263" y="6228779"/>
            <a:ext cx="2730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3,1		     3,6    3,5</a:t>
            </a:r>
          </a:p>
        </p:txBody>
      </p:sp>
    </p:spTree>
    <p:extLst>
      <p:ext uri="{BB962C8B-B14F-4D97-AF65-F5344CB8AC3E}">
        <p14:creationId xmlns:p14="http://schemas.microsoft.com/office/powerpoint/2010/main" val="38391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164"/>
    </mc:Choice>
    <mc:Fallback xmlns="">
      <p:transition advTm="24164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6" name="Search">
            <a:extLst>
              <a:ext uri="{FF2B5EF4-FFF2-40B4-BE49-F238E27FC236}">
                <a16:creationId xmlns:a16="http://schemas.microsoft.com/office/drawing/2014/main" id="{D08EDF6A-2ADB-4E65-8C46-DB2238E1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73114"/>
            <a:ext cx="416700" cy="3979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DC254-9F32-401E-B686-2F8F2D08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" y="1293993"/>
            <a:ext cx="1952752" cy="377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7FAFE2-12F4-43A8-9A5B-BD648B9E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10" y="1293993"/>
            <a:ext cx="2047240" cy="37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64CF0E-8ABC-4E9A-9C41-67D34902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484" y="1293993"/>
            <a:ext cx="1929130" cy="377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10267-DDB0-49CA-8985-E6F0D74D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293993"/>
            <a:ext cx="2480310" cy="377952"/>
          </a:xfrm>
          <a:prstGeom prst="rect">
            <a:avLst/>
          </a:prstGeom>
        </p:spPr>
      </p:pic>
      <p:sp>
        <p:nvSpPr>
          <p:cNvPr id="20" name="in label">
            <a:extLst>
              <a:ext uri="{FF2B5EF4-FFF2-40B4-BE49-F238E27FC236}">
                <a16:creationId xmlns:a16="http://schemas.microsoft.com/office/drawing/2014/main" id="{00570B72-6A84-4C3A-B8C0-B4043D195C8D}"/>
              </a:ext>
            </a:extLst>
          </p:cNvPr>
          <p:cNvSpPr txBox="1"/>
          <p:nvPr/>
        </p:nvSpPr>
        <p:spPr>
          <a:xfrm>
            <a:off x="8097123" y="5348197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DB6968"/>
                </a:solidFill>
              </a:rPr>
              <a:t>In Labels</a:t>
            </a:r>
          </a:p>
        </p:txBody>
      </p:sp>
      <p:sp>
        <p:nvSpPr>
          <p:cNvPr id="21" name="out label">
            <a:extLst>
              <a:ext uri="{FF2B5EF4-FFF2-40B4-BE49-F238E27FC236}">
                <a16:creationId xmlns:a16="http://schemas.microsoft.com/office/drawing/2014/main" id="{0AF79755-2D21-4899-9A24-0C35EFAE4A8B}"/>
              </a:ext>
            </a:extLst>
          </p:cNvPr>
          <p:cNvSpPr txBox="1"/>
          <p:nvPr/>
        </p:nvSpPr>
        <p:spPr>
          <a:xfrm>
            <a:off x="0" y="5372859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3C3AB"/>
                </a:solidFill>
              </a:rPr>
              <a:t>Out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45" t="-5000" r="-82272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5000" r="-68695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9091" t="-5000" r="-61818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652" t="-5000" r="-491304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3636" t="-5000" r="-413636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91304" t="-5000" r="-29565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18182" t="-5000" r="-209091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86957" t="-5000" r="-10000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822727" t="-5000" r="-4545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545" t="-4762" r="-82272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4762" r="-68695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9091" t="-4762" r="-61818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95652" t="-4762" r="-491304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13636" t="-4762" r="-413636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91304" t="-4762" r="-29565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18182" t="-4762" r="-209091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86957" t="-4762" r="-100000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822727" t="-4762" r="-4545" b="-2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4 in">
            <a:extLst>
              <a:ext uri="{FF2B5EF4-FFF2-40B4-BE49-F238E27FC236}">
                <a16:creationId xmlns:a16="http://schemas.microsoft.com/office/drawing/2014/main" id="{B70DBA04-D996-452B-9961-2685DFBDE194}"/>
              </a:ext>
            </a:extLst>
          </p:cNvPr>
          <p:cNvSpPr txBox="1"/>
          <p:nvPr/>
        </p:nvSpPr>
        <p:spPr>
          <a:xfrm>
            <a:off x="6460119" y="5930112"/>
            <a:ext cx="2790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4,10  4,16  4,21  4,11           4,3    4,2     4,5   4,6</a:t>
            </a:r>
          </a:p>
        </p:txBody>
      </p:sp>
      <p:sp>
        <p:nvSpPr>
          <p:cNvPr id="25" name="4 out">
            <a:extLst>
              <a:ext uri="{FF2B5EF4-FFF2-40B4-BE49-F238E27FC236}">
                <a16:creationId xmlns:a16="http://schemas.microsoft.com/office/drawing/2014/main" id="{9D2DC125-47BE-453B-BDF7-98D46080AE95}"/>
              </a:ext>
            </a:extLst>
          </p:cNvPr>
          <p:cNvSpPr txBox="1"/>
          <p:nvPr/>
        </p:nvSpPr>
        <p:spPr>
          <a:xfrm>
            <a:off x="66265" y="5921965"/>
            <a:ext cx="2678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4,4    4,2   4,14   4,3            4,12  4,6    4,3    4,2</a:t>
            </a:r>
          </a:p>
        </p:txBody>
      </p:sp>
      <p:sp>
        <p:nvSpPr>
          <p:cNvPr id="26" name="1 in">
            <a:extLst>
              <a:ext uri="{FF2B5EF4-FFF2-40B4-BE49-F238E27FC236}">
                <a16:creationId xmlns:a16="http://schemas.microsoft.com/office/drawing/2014/main" id="{C751CDB3-66A3-47C3-B4CE-1AEF468E464B}"/>
              </a:ext>
            </a:extLst>
          </p:cNvPr>
          <p:cNvSpPr txBox="1"/>
          <p:nvPr/>
        </p:nvSpPr>
        <p:spPr>
          <a:xfrm>
            <a:off x="7047091" y="6084251"/>
            <a:ext cx="70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1,5    1,2</a:t>
            </a:r>
          </a:p>
        </p:txBody>
      </p:sp>
      <p:sp>
        <p:nvSpPr>
          <p:cNvPr id="27" name="1 out">
            <a:extLst>
              <a:ext uri="{FF2B5EF4-FFF2-40B4-BE49-F238E27FC236}">
                <a16:creationId xmlns:a16="http://schemas.microsoft.com/office/drawing/2014/main" id="{5680BA9F-BEA0-4990-A997-9339051C48BD}"/>
              </a:ext>
            </a:extLst>
          </p:cNvPr>
          <p:cNvSpPr txBox="1"/>
          <p:nvPr/>
        </p:nvSpPr>
        <p:spPr>
          <a:xfrm>
            <a:off x="66264" y="6057181"/>
            <a:ext cx="2695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1,6            1,22                    1,20  1,14  1,11  1,10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/>
              <p:nvPr/>
            </p:nvSpPr>
            <p:spPr>
              <a:xfrm>
                <a:off x="669442" y="1971023"/>
                <a:ext cx="101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2" y="1971023"/>
                <a:ext cx="10195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054072"/>
                  </p:ext>
                </p:extLst>
              </p:nvPr>
            </p:nvGraphicFramePr>
            <p:xfrm>
              <a:off x="251249" y="2462003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054072"/>
                  </p:ext>
                </p:extLst>
              </p:nvPr>
            </p:nvGraphicFramePr>
            <p:xfrm>
              <a:off x="251249" y="2462003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4762" r="-1282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104762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204762" r="-1282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304762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919298"/>
                  </p:ext>
                </p:extLst>
              </p:nvPr>
            </p:nvGraphicFramePr>
            <p:xfrm>
              <a:off x="1570721" y="2456531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090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919298"/>
                  </p:ext>
                </p:extLst>
              </p:nvPr>
            </p:nvGraphicFramePr>
            <p:xfrm>
              <a:off x="1570721" y="2456531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282" t="-4762" r="-2564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282" t="-104762" r="-2564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5090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/>
              <p:nvPr/>
            </p:nvSpPr>
            <p:spPr>
              <a:xfrm>
                <a:off x="6960319" y="1971023"/>
                <a:ext cx="102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19" y="1971023"/>
                <a:ext cx="102483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464579"/>
                  </p:ext>
                </p:extLst>
              </p:nvPr>
            </p:nvGraphicFramePr>
            <p:xfrm>
              <a:off x="6542126" y="246200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1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659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464579"/>
                  </p:ext>
                </p:extLst>
              </p:nvPr>
            </p:nvGraphicFramePr>
            <p:xfrm>
              <a:off x="6542126" y="246200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4762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100000" r="-1282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209524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594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369530"/>
                  </p:ext>
                </p:extLst>
              </p:nvPr>
            </p:nvGraphicFramePr>
            <p:xfrm>
              <a:off x="7861598" y="2456531"/>
              <a:ext cx="977181" cy="10506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,10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,8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6745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369530"/>
                  </p:ext>
                </p:extLst>
              </p:nvPr>
            </p:nvGraphicFramePr>
            <p:xfrm>
              <a:off x="7861598" y="2456531"/>
              <a:ext cx="977181" cy="10506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4762" r="-2597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104762" r="-2597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204762" r="-2597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304762" r="-259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767459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0F05A1-1E02-DC48-AA0E-3EF3C8F9F708}"/>
              </a:ext>
            </a:extLst>
          </p:cNvPr>
          <p:cNvCxnSpPr>
            <a:cxnSpLocks/>
          </p:cNvCxnSpPr>
          <p:nvPr/>
        </p:nvCxnSpPr>
        <p:spPr>
          <a:xfrm>
            <a:off x="7519307" y="2852936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5 in">
            <a:extLst>
              <a:ext uri="{FF2B5EF4-FFF2-40B4-BE49-F238E27FC236}">
                <a16:creationId xmlns:a16="http://schemas.microsoft.com/office/drawing/2014/main" id="{92E307DF-9A1A-DE48-BD88-FDB42AADB6C0}"/>
              </a:ext>
            </a:extLst>
          </p:cNvPr>
          <p:cNvSpPr txBox="1"/>
          <p:nvPr/>
        </p:nvSpPr>
        <p:spPr>
          <a:xfrm>
            <a:off x="6439316" y="6084251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5,14                                                5,6    5,9   5,10</a:t>
            </a:r>
          </a:p>
          <a:p>
            <a:pPr fontAlgn="t"/>
            <a:r>
              <a:rPr lang="en-US" sz="1000" dirty="0"/>
              <a:t>                           5,15                                      </a:t>
            </a:r>
          </a:p>
        </p:txBody>
      </p:sp>
      <p:sp>
        <p:nvSpPr>
          <p:cNvPr id="50" name="5 out">
            <a:extLst>
              <a:ext uri="{FF2B5EF4-FFF2-40B4-BE49-F238E27FC236}">
                <a16:creationId xmlns:a16="http://schemas.microsoft.com/office/drawing/2014/main" id="{8073ABA8-5E31-2445-9A2E-E2D5C191474D}"/>
              </a:ext>
            </a:extLst>
          </p:cNvPr>
          <p:cNvSpPr txBox="1"/>
          <p:nvPr/>
        </p:nvSpPr>
        <p:spPr>
          <a:xfrm>
            <a:off x="642958" y="6192397"/>
            <a:ext cx="37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5,2</a:t>
            </a:r>
          </a:p>
        </p:txBody>
      </p:sp>
      <p:sp>
        <p:nvSpPr>
          <p:cNvPr id="52" name="6 in">
            <a:extLst>
              <a:ext uri="{FF2B5EF4-FFF2-40B4-BE49-F238E27FC236}">
                <a16:creationId xmlns:a16="http://schemas.microsoft.com/office/drawing/2014/main" id="{06D99DF5-02E4-5243-B8B1-7EF6C638A847}"/>
              </a:ext>
            </a:extLst>
          </p:cNvPr>
          <p:cNvSpPr txBox="1"/>
          <p:nvPr/>
        </p:nvSpPr>
        <p:spPr>
          <a:xfrm>
            <a:off x="6480798" y="6216777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6,8                                                          6,3    6,4</a:t>
            </a:r>
          </a:p>
          <a:p>
            <a:pPr fontAlgn="t"/>
            <a:r>
              <a:rPr lang="en-US" sz="1000" dirty="0"/>
              <a:t>                           6,9</a:t>
            </a:r>
          </a:p>
        </p:txBody>
      </p:sp>
      <p:sp>
        <p:nvSpPr>
          <p:cNvPr id="48" name="3 out">
            <a:extLst>
              <a:ext uri="{FF2B5EF4-FFF2-40B4-BE49-F238E27FC236}">
                <a16:creationId xmlns:a16="http://schemas.microsoft.com/office/drawing/2014/main" id="{A9FDC43B-C5A0-F44E-A5FB-ED774299B4C6}"/>
              </a:ext>
            </a:extLst>
          </p:cNvPr>
          <p:cNvSpPr txBox="1"/>
          <p:nvPr/>
        </p:nvSpPr>
        <p:spPr>
          <a:xfrm>
            <a:off x="66263" y="6228779"/>
            <a:ext cx="2730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3,1		     3,6    3,5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2EF3205-6D38-3D4F-9342-765664026E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3658" y="2160600"/>
            <a:ext cx="2244355" cy="398554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93051C-3E09-5044-B711-ABDCA3F8C31C}"/>
              </a:ext>
            </a:extLst>
          </p:cNvPr>
          <p:cNvCxnSpPr>
            <a:cxnSpLocks/>
          </p:cNvCxnSpPr>
          <p:nvPr/>
        </p:nvCxnSpPr>
        <p:spPr>
          <a:xfrm>
            <a:off x="1228430" y="2852605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78C9A-C068-A340-9387-C4A79FEA7427}"/>
                  </a:ext>
                </a:extLst>
              </p:cNvPr>
              <p:cNvSpPr txBox="1"/>
              <p:nvPr/>
            </p:nvSpPr>
            <p:spPr>
              <a:xfrm>
                <a:off x="624140" y="3516572"/>
                <a:ext cx="102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78C9A-C068-A340-9387-C4A79FEA7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40" y="3516572"/>
                <a:ext cx="102483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E3844494-E950-6541-8840-4206F7B4AD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520069"/>
                  </p:ext>
                </p:extLst>
              </p:nvPr>
            </p:nvGraphicFramePr>
            <p:xfrm>
              <a:off x="205947" y="4007552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E3844494-E950-6541-8840-4206F7B4AD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520069"/>
                  </p:ext>
                </p:extLst>
              </p:nvPr>
            </p:nvGraphicFramePr>
            <p:xfrm>
              <a:off x="205947" y="4007552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4762" r="-1282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104762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204762" r="-1282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304762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EC09CF1B-1EA6-E141-A52C-51CEFEED3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6592553"/>
                  </p:ext>
                </p:extLst>
              </p:nvPr>
            </p:nvGraphicFramePr>
            <p:xfrm>
              <a:off x="1525419" y="4002080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09004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0431244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,15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5908887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,9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035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EC09CF1B-1EA6-E141-A52C-51CEFEED3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6592553"/>
                  </p:ext>
                </p:extLst>
              </p:nvPr>
            </p:nvGraphicFramePr>
            <p:xfrm>
              <a:off x="1525419" y="4002080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282" t="-4762" r="-1282" b="-4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282" t="-104762" r="-1282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509004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282" t="-204762" r="-1282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0431244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282" t="-304762" r="-1282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908887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l="-1282" t="-404762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0350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9433D4-7E8B-5349-A42A-BE44B5D98FBA}"/>
              </a:ext>
            </a:extLst>
          </p:cNvPr>
          <p:cNvCxnSpPr>
            <a:cxnSpLocks/>
          </p:cNvCxnSpPr>
          <p:nvPr/>
        </p:nvCxnSpPr>
        <p:spPr>
          <a:xfrm>
            <a:off x="1183128" y="4398154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E18D0D5-3F3D-9944-9D2E-BADEAC8A6B97}"/>
              </a:ext>
            </a:extLst>
          </p:cNvPr>
          <p:cNvCxnSpPr>
            <a:cxnSpLocks/>
          </p:cNvCxnSpPr>
          <p:nvPr/>
        </p:nvCxnSpPr>
        <p:spPr>
          <a:xfrm>
            <a:off x="1174883" y="4653136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0 out">
            <a:extLst>
              <a:ext uri="{FF2B5EF4-FFF2-40B4-BE49-F238E27FC236}">
                <a16:creationId xmlns:a16="http://schemas.microsoft.com/office/drawing/2014/main" id="{C6AB8B8F-0F44-5648-A288-75B8F50D5409}"/>
              </a:ext>
            </a:extLst>
          </p:cNvPr>
          <p:cNvSpPr txBox="1"/>
          <p:nvPr/>
        </p:nvSpPr>
        <p:spPr>
          <a:xfrm>
            <a:off x="2065307" y="6389323"/>
            <a:ext cx="674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0,5   0,4 </a:t>
            </a:r>
          </a:p>
        </p:txBody>
      </p:sp>
    </p:spTree>
    <p:extLst>
      <p:ext uri="{BB962C8B-B14F-4D97-AF65-F5344CB8AC3E}">
        <p14:creationId xmlns:p14="http://schemas.microsoft.com/office/powerpoint/2010/main" val="376786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280"/>
    </mc:Choice>
    <mc:Fallback xmlns="">
      <p:transition advTm="2528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6" name="Search">
            <a:extLst>
              <a:ext uri="{FF2B5EF4-FFF2-40B4-BE49-F238E27FC236}">
                <a16:creationId xmlns:a16="http://schemas.microsoft.com/office/drawing/2014/main" id="{D08EDF6A-2ADB-4E65-8C46-DB2238E1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73114"/>
            <a:ext cx="416700" cy="3979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DC254-9F32-401E-B686-2F8F2D08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" y="1293993"/>
            <a:ext cx="1952752" cy="377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7FAFE2-12F4-43A8-9A5B-BD648B9E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10" y="1293993"/>
            <a:ext cx="2047240" cy="37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64CF0E-8ABC-4E9A-9C41-67D34902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484" y="1293993"/>
            <a:ext cx="1929130" cy="377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10267-DDB0-49CA-8985-E6F0D74D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293993"/>
            <a:ext cx="2480310" cy="377952"/>
          </a:xfrm>
          <a:prstGeom prst="rect">
            <a:avLst/>
          </a:prstGeom>
        </p:spPr>
      </p:pic>
      <p:sp>
        <p:nvSpPr>
          <p:cNvPr id="20" name="in label">
            <a:extLst>
              <a:ext uri="{FF2B5EF4-FFF2-40B4-BE49-F238E27FC236}">
                <a16:creationId xmlns:a16="http://schemas.microsoft.com/office/drawing/2014/main" id="{00570B72-6A84-4C3A-B8C0-B4043D195C8D}"/>
              </a:ext>
            </a:extLst>
          </p:cNvPr>
          <p:cNvSpPr txBox="1"/>
          <p:nvPr/>
        </p:nvSpPr>
        <p:spPr>
          <a:xfrm>
            <a:off x="8097123" y="5348197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DB6968"/>
                </a:solidFill>
              </a:rPr>
              <a:t>In Labels</a:t>
            </a:r>
          </a:p>
        </p:txBody>
      </p:sp>
      <p:sp>
        <p:nvSpPr>
          <p:cNvPr id="21" name="out label">
            <a:extLst>
              <a:ext uri="{FF2B5EF4-FFF2-40B4-BE49-F238E27FC236}">
                <a16:creationId xmlns:a16="http://schemas.microsoft.com/office/drawing/2014/main" id="{0AF79755-2D21-4899-9A24-0C35EFAE4A8B}"/>
              </a:ext>
            </a:extLst>
          </p:cNvPr>
          <p:cNvSpPr txBox="1"/>
          <p:nvPr/>
        </p:nvSpPr>
        <p:spPr>
          <a:xfrm>
            <a:off x="0" y="5372859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3C3AB"/>
                </a:solidFill>
              </a:rPr>
              <a:t>Out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45" t="-5000" r="-82272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5000" r="-68695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9091" t="-5000" r="-61818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652" t="-5000" r="-491304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3636" t="-5000" r="-413636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91304" t="-5000" r="-29565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18182" t="-5000" r="-209091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86957" t="-5000" r="-10000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822727" t="-5000" r="-4545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545" t="-4762" r="-82272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4762" r="-68695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9091" t="-4762" r="-61818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95652" t="-4762" r="-491304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13636" t="-4762" r="-413636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91304" t="-4762" r="-29565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18182" t="-4762" r="-209091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86957" t="-4762" r="-100000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822727" t="-4762" r="-4545" b="-2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4 in">
            <a:extLst>
              <a:ext uri="{FF2B5EF4-FFF2-40B4-BE49-F238E27FC236}">
                <a16:creationId xmlns:a16="http://schemas.microsoft.com/office/drawing/2014/main" id="{B70DBA04-D996-452B-9961-2685DFBDE194}"/>
              </a:ext>
            </a:extLst>
          </p:cNvPr>
          <p:cNvSpPr txBox="1"/>
          <p:nvPr/>
        </p:nvSpPr>
        <p:spPr>
          <a:xfrm>
            <a:off x="6460119" y="5930112"/>
            <a:ext cx="2790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4,10  4,16  4,21  4,11           4,3    4,2     4,5   4,6</a:t>
            </a:r>
          </a:p>
        </p:txBody>
      </p:sp>
      <p:sp>
        <p:nvSpPr>
          <p:cNvPr id="25" name="4 out">
            <a:extLst>
              <a:ext uri="{FF2B5EF4-FFF2-40B4-BE49-F238E27FC236}">
                <a16:creationId xmlns:a16="http://schemas.microsoft.com/office/drawing/2014/main" id="{9D2DC125-47BE-453B-BDF7-98D46080AE95}"/>
              </a:ext>
            </a:extLst>
          </p:cNvPr>
          <p:cNvSpPr txBox="1"/>
          <p:nvPr/>
        </p:nvSpPr>
        <p:spPr>
          <a:xfrm>
            <a:off x="66265" y="5921965"/>
            <a:ext cx="2678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4,4    4,2   4,14   4,3            4,12  4,6    4,3    4,2</a:t>
            </a:r>
          </a:p>
        </p:txBody>
      </p:sp>
      <p:sp>
        <p:nvSpPr>
          <p:cNvPr id="26" name="1 in">
            <a:extLst>
              <a:ext uri="{FF2B5EF4-FFF2-40B4-BE49-F238E27FC236}">
                <a16:creationId xmlns:a16="http://schemas.microsoft.com/office/drawing/2014/main" id="{C751CDB3-66A3-47C3-B4CE-1AEF468E464B}"/>
              </a:ext>
            </a:extLst>
          </p:cNvPr>
          <p:cNvSpPr txBox="1"/>
          <p:nvPr/>
        </p:nvSpPr>
        <p:spPr>
          <a:xfrm>
            <a:off x="7047091" y="6084251"/>
            <a:ext cx="70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1,5    1,2</a:t>
            </a:r>
          </a:p>
        </p:txBody>
      </p:sp>
      <p:sp>
        <p:nvSpPr>
          <p:cNvPr id="27" name="1 out">
            <a:extLst>
              <a:ext uri="{FF2B5EF4-FFF2-40B4-BE49-F238E27FC236}">
                <a16:creationId xmlns:a16="http://schemas.microsoft.com/office/drawing/2014/main" id="{5680BA9F-BEA0-4990-A997-9339051C48BD}"/>
              </a:ext>
            </a:extLst>
          </p:cNvPr>
          <p:cNvSpPr txBox="1"/>
          <p:nvPr/>
        </p:nvSpPr>
        <p:spPr>
          <a:xfrm>
            <a:off x="66264" y="6057181"/>
            <a:ext cx="2695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1,6            1,22                    1,20  1,14  1,11  1,10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/>
              <p:nvPr/>
            </p:nvSpPr>
            <p:spPr>
              <a:xfrm>
                <a:off x="622427" y="1757352"/>
                <a:ext cx="102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7" y="1757352"/>
                <a:ext cx="10248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898000"/>
                  </p:ext>
                </p:extLst>
              </p:nvPr>
            </p:nvGraphicFramePr>
            <p:xfrm>
              <a:off x="204234" y="2248332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1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,5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546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898000"/>
                  </p:ext>
                </p:extLst>
              </p:nvPr>
            </p:nvGraphicFramePr>
            <p:xfrm>
              <a:off x="204234" y="2248332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4762" r="-1282" b="-4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104762" r="-1282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215000" r="-1282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300000" r="-1282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400000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546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011866"/>
                  </p:ext>
                </p:extLst>
              </p:nvPr>
            </p:nvGraphicFramePr>
            <p:xfrm>
              <a:off x="1523706" y="2242860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,10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09004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521371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,8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54718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011866"/>
                  </p:ext>
                </p:extLst>
              </p:nvPr>
            </p:nvGraphicFramePr>
            <p:xfrm>
              <a:off x="1523706" y="2242860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4762" r="-2564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04762" r="-2564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509004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204762" r="-2564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521371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304762" r="-2564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4718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/>
              <p:nvPr/>
            </p:nvSpPr>
            <p:spPr>
              <a:xfrm>
                <a:off x="6960319" y="1971023"/>
                <a:ext cx="102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19" y="1971023"/>
                <a:ext cx="102483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203723"/>
                  </p:ext>
                </p:extLst>
              </p:nvPr>
            </p:nvGraphicFramePr>
            <p:xfrm>
              <a:off x="6542126" y="246200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1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659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203723"/>
                  </p:ext>
                </p:extLst>
              </p:nvPr>
            </p:nvGraphicFramePr>
            <p:xfrm>
              <a:off x="6542126" y="2462003"/>
              <a:ext cx="977181" cy="7915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4762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100000" r="-1282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209524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594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02437"/>
                  </p:ext>
                </p:extLst>
              </p:nvPr>
            </p:nvGraphicFramePr>
            <p:xfrm>
              <a:off x="7861598" y="2456531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,5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,9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6745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502437"/>
                  </p:ext>
                </p:extLst>
              </p:nvPr>
            </p:nvGraphicFramePr>
            <p:xfrm>
              <a:off x="7861598" y="2456531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4762" r="-2597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104762" r="-2597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204762" r="-2597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304762" r="-259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767459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0F05A1-1E02-DC48-AA0E-3EF3C8F9F708}"/>
              </a:ext>
            </a:extLst>
          </p:cNvPr>
          <p:cNvCxnSpPr>
            <a:cxnSpLocks/>
          </p:cNvCxnSpPr>
          <p:nvPr/>
        </p:nvCxnSpPr>
        <p:spPr>
          <a:xfrm>
            <a:off x="7519307" y="2852936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5 in">
            <a:extLst>
              <a:ext uri="{FF2B5EF4-FFF2-40B4-BE49-F238E27FC236}">
                <a16:creationId xmlns:a16="http://schemas.microsoft.com/office/drawing/2014/main" id="{92E307DF-9A1A-DE48-BD88-FDB42AADB6C0}"/>
              </a:ext>
            </a:extLst>
          </p:cNvPr>
          <p:cNvSpPr txBox="1"/>
          <p:nvPr/>
        </p:nvSpPr>
        <p:spPr>
          <a:xfrm>
            <a:off x="6439316" y="6084251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5,14                                                5,6    5,9   5,10</a:t>
            </a:r>
          </a:p>
          <a:p>
            <a:pPr fontAlgn="t"/>
            <a:r>
              <a:rPr lang="en-US" sz="1000" dirty="0"/>
              <a:t>                           5,15                                      </a:t>
            </a:r>
          </a:p>
        </p:txBody>
      </p:sp>
      <p:sp>
        <p:nvSpPr>
          <p:cNvPr id="50" name="5 out">
            <a:extLst>
              <a:ext uri="{FF2B5EF4-FFF2-40B4-BE49-F238E27FC236}">
                <a16:creationId xmlns:a16="http://schemas.microsoft.com/office/drawing/2014/main" id="{8073ABA8-5E31-2445-9A2E-E2D5C191474D}"/>
              </a:ext>
            </a:extLst>
          </p:cNvPr>
          <p:cNvSpPr txBox="1"/>
          <p:nvPr/>
        </p:nvSpPr>
        <p:spPr>
          <a:xfrm>
            <a:off x="642958" y="6192397"/>
            <a:ext cx="37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5,2</a:t>
            </a:r>
          </a:p>
        </p:txBody>
      </p:sp>
      <p:sp>
        <p:nvSpPr>
          <p:cNvPr id="52" name="6 in">
            <a:extLst>
              <a:ext uri="{FF2B5EF4-FFF2-40B4-BE49-F238E27FC236}">
                <a16:creationId xmlns:a16="http://schemas.microsoft.com/office/drawing/2014/main" id="{06D99DF5-02E4-5243-B8B1-7EF6C638A847}"/>
              </a:ext>
            </a:extLst>
          </p:cNvPr>
          <p:cNvSpPr txBox="1"/>
          <p:nvPr/>
        </p:nvSpPr>
        <p:spPr>
          <a:xfrm>
            <a:off x="6480798" y="6216777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6,8                                                          6,3    6,4</a:t>
            </a:r>
          </a:p>
          <a:p>
            <a:pPr fontAlgn="t"/>
            <a:r>
              <a:rPr lang="en-US" sz="1000" dirty="0"/>
              <a:t>                           6,9</a:t>
            </a:r>
          </a:p>
        </p:txBody>
      </p:sp>
      <p:sp>
        <p:nvSpPr>
          <p:cNvPr id="48" name="3 out">
            <a:extLst>
              <a:ext uri="{FF2B5EF4-FFF2-40B4-BE49-F238E27FC236}">
                <a16:creationId xmlns:a16="http://schemas.microsoft.com/office/drawing/2014/main" id="{A9FDC43B-C5A0-F44E-A5FB-ED774299B4C6}"/>
              </a:ext>
            </a:extLst>
          </p:cNvPr>
          <p:cNvSpPr txBox="1"/>
          <p:nvPr/>
        </p:nvSpPr>
        <p:spPr>
          <a:xfrm>
            <a:off x="66263" y="6228779"/>
            <a:ext cx="2730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3,1		     3,6    3,5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93051C-3E09-5044-B711-ABDCA3F8C31C}"/>
              </a:ext>
            </a:extLst>
          </p:cNvPr>
          <p:cNvCxnSpPr>
            <a:cxnSpLocks/>
          </p:cNvCxnSpPr>
          <p:nvPr/>
        </p:nvCxnSpPr>
        <p:spPr>
          <a:xfrm>
            <a:off x="1181415" y="2638934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78C9A-C068-A340-9387-C4A79FEA7427}"/>
                  </a:ext>
                </a:extLst>
              </p:cNvPr>
              <p:cNvSpPr txBox="1"/>
              <p:nvPr/>
            </p:nvSpPr>
            <p:spPr>
              <a:xfrm>
                <a:off x="579960" y="3480679"/>
                <a:ext cx="102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78C9A-C068-A340-9387-C4A79FEA7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0" y="3480679"/>
                <a:ext cx="102483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E3844494-E950-6541-8840-4206F7B4AD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6739448"/>
                  </p:ext>
                </p:extLst>
              </p:nvPr>
            </p:nvGraphicFramePr>
            <p:xfrm>
              <a:off x="205947" y="4007552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1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47342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,5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E3844494-E950-6541-8840-4206F7B4AD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6739448"/>
                  </p:ext>
                </p:extLst>
              </p:nvPr>
            </p:nvGraphicFramePr>
            <p:xfrm>
              <a:off x="205947" y="4007552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4762" r="-1282" b="-4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104762" r="-1282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204762" r="-1282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7342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304762" r="-1282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404762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EC09CF1B-1EA6-E141-A52C-51CEFEED3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100834"/>
                  </p:ext>
                </p:extLst>
              </p:nvPr>
            </p:nvGraphicFramePr>
            <p:xfrm>
              <a:off x="1525419" y="4002080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EC09CF1B-1EA6-E141-A52C-51CEFEED3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100834"/>
                  </p:ext>
                </p:extLst>
              </p:nvPr>
            </p:nvGraphicFramePr>
            <p:xfrm>
              <a:off x="1525419" y="4002080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4762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5" name="0 out">
            <a:extLst>
              <a:ext uri="{FF2B5EF4-FFF2-40B4-BE49-F238E27FC236}">
                <a16:creationId xmlns:a16="http://schemas.microsoft.com/office/drawing/2014/main" id="{C6AB8B8F-0F44-5648-A288-75B8F50D5409}"/>
              </a:ext>
            </a:extLst>
          </p:cNvPr>
          <p:cNvSpPr txBox="1"/>
          <p:nvPr/>
        </p:nvSpPr>
        <p:spPr>
          <a:xfrm>
            <a:off x="2065307" y="6389323"/>
            <a:ext cx="674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0,5   0,4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50CE54D-FF4B-1141-9BF1-9BB7983EDD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69014" y="2173114"/>
            <a:ext cx="2295604" cy="4064569"/>
          </a:xfrm>
          <a:prstGeom prst="rect">
            <a:avLst/>
          </a:prstGeom>
        </p:spPr>
      </p:pic>
      <p:sp>
        <p:nvSpPr>
          <p:cNvPr id="42" name="0 out">
            <a:extLst>
              <a:ext uri="{FF2B5EF4-FFF2-40B4-BE49-F238E27FC236}">
                <a16:creationId xmlns:a16="http://schemas.microsoft.com/office/drawing/2014/main" id="{FF6DF2C9-8EB2-504D-86B8-F0D66FCD1834}"/>
              </a:ext>
            </a:extLst>
          </p:cNvPr>
          <p:cNvSpPr txBox="1"/>
          <p:nvPr/>
        </p:nvSpPr>
        <p:spPr>
          <a:xfrm>
            <a:off x="8775176" y="6373396"/>
            <a:ext cx="373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7,1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302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197"/>
    </mc:Choice>
    <mc:Fallback xmlns="">
      <p:transition advTm="10197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6" name="Search">
            <a:extLst>
              <a:ext uri="{FF2B5EF4-FFF2-40B4-BE49-F238E27FC236}">
                <a16:creationId xmlns:a16="http://schemas.microsoft.com/office/drawing/2014/main" id="{D08EDF6A-2ADB-4E65-8C46-DB2238E1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73114"/>
            <a:ext cx="416700" cy="3979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DC254-9F32-401E-B686-2F8F2D08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" y="1293993"/>
            <a:ext cx="1952752" cy="377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7FAFE2-12F4-43A8-9A5B-BD648B9E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10" y="1293993"/>
            <a:ext cx="2047240" cy="37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64CF0E-8ABC-4E9A-9C41-67D34902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484" y="1293993"/>
            <a:ext cx="1929130" cy="377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10267-DDB0-49CA-8985-E6F0D74D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293993"/>
            <a:ext cx="2480310" cy="377952"/>
          </a:xfrm>
          <a:prstGeom prst="rect">
            <a:avLst/>
          </a:prstGeom>
        </p:spPr>
      </p:pic>
      <p:sp>
        <p:nvSpPr>
          <p:cNvPr id="20" name="in label">
            <a:extLst>
              <a:ext uri="{FF2B5EF4-FFF2-40B4-BE49-F238E27FC236}">
                <a16:creationId xmlns:a16="http://schemas.microsoft.com/office/drawing/2014/main" id="{00570B72-6A84-4C3A-B8C0-B4043D195C8D}"/>
              </a:ext>
            </a:extLst>
          </p:cNvPr>
          <p:cNvSpPr txBox="1"/>
          <p:nvPr/>
        </p:nvSpPr>
        <p:spPr>
          <a:xfrm>
            <a:off x="8097123" y="5348197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DB6968"/>
                </a:solidFill>
              </a:rPr>
              <a:t>In Labels</a:t>
            </a:r>
          </a:p>
        </p:txBody>
      </p:sp>
      <p:sp>
        <p:nvSpPr>
          <p:cNvPr id="21" name="out label">
            <a:extLst>
              <a:ext uri="{FF2B5EF4-FFF2-40B4-BE49-F238E27FC236}">
                <a16:creationId xmlns:a16="http://schemas.microsoft.com/office/drawing/2014/main" id="{0AF79755-2D21-4899-9A24-0C35EFAE4A8B}"/>
              </a:ext>
            </a:extLst>
          </p:cNvPr>
          <p:cNvSpPr txBox="1"/>
          <p:nvPr/>
        </p:nvSpPr>
        <p:spPr>
          <a:xfrm>
            <a:off x="0" y="5372859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3C3AB"/>
                </a:solidFill>
              </a:rPr>
              <a:t>Out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45" t="-5000" r="-82272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5000" r="-68695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9091" t="-5000" r="-61818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652" t="-5000" r="-491304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3636" t="-5000" r="-413636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91304" t="-5000" r="-29565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18182" t="-5000" r="-209091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86957" t="-5000" r="-10000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822727" t="-5000" r="-4545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545" t="-4762" r="-82272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4762" r="-68695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9091" t="-4762" r="-61818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95652" t="-4762" r="-491304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13636" t="-4762" r="-413636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91304" t="-4762" r="-29565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18182" t="-4762" r="-209091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86957" t="-4762" r="-100000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822727" t="-4762" r="-4545" b="-2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4 in">
            <a:extLst>
              <a:ext uri="{FF2B5EF4-FFF2-40B4-BE49-F238E27FC236}">
                <a16:creationId xmlns:a16="http://schemas.microsoft.com/office/drawing/2014/main" id="{B70DBA04-D996-452B-9961-2685DFBDE194}"/>
              </a:ext>
            </a:extLst>
          </p:cNvPr>
          <p:cNvSpPr txBox="1"/>
          <p:nvPr/>
        </p:nvSpPr>
        <p:spPr>
          <a:xfrm>
            <a:off x="6460119" y="5930112"/>
            <a:ext cx="2790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4,10  4,16  4,21  4,11           4,3    4,2     4,5   4,6</a:t>
            </a:r>
          </a:p>
        </p:txBody>
      </p:sp>
      <p:sp>
        <p:nvSpPr>
          <p:cNvPr id="25" name="4 out">
            <a:extLst>
              <a:ext uri="{FF2B5EF4-FFF2-40B4-BE49-F238E27FC236}">
                <a16:creationId xmlns:a16="http://schemas.microsoft.com/office/drawing/2014/main" id="{9D2DC125-47BE-453B-BDF7-98D46080AE95}"/>
              </a:ext>
            </a:extLst>
          </p:cNvPr>
          <p:cNvSpPr txBox="1"/>
          <p:nvPr/>
        </p:nvSpPr>
        <p:spPr>
          <a:xfrm>
            <a:off x="66265" y="5921965"/>
            <a:ext cx="2678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4,4    4,2   4,14   4,3            4,12  4,6    4,3    4,2</a:t>
            </a:r>
          </a:p>
        </p:txBody>
      </p:sp>
      <p:sp>
        <p:nvSpPr>
          <p:cNvPr id="26" name="1 in">
            <a:extLst>
              <a:ext uri="{FF2B5EF4-FFF2-40B4-BE49-F238E27FC236}">
                <a16:creationId xmlns:a16="http://schemas.microsoft.com/office/drawing/2014/main" id="{C751CDB3-66A3-47C3-B4CE-1AEF468E464B}"/>
              </a:ext>
            </a:extLst>
          </p:cNvPr>
          <p:cNvSpPr txBox="1"/>
          <p:nvPr/>
        </p:nvSpPr>
        <p:spPr>
          <a:xfrm>
            <a:off x="7047091" y="6084251"/>
            <a:ext cx="70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1,5    1,2</a:t>
            </a:r>
          </a:p>
        </p:txBody>
      </p:sp>
      <p:sp>
        <p:nvSpPr>
          <p:cNvPr id="27" name="1 out">
            <a:extLst>
              <a:ext uri="{FF2B5EF4-FFF2-40B4-BE49-F238E27FC236}">
                <a16:creationId xmlns:a16="http://schemas.microsoft.com/office/drawing/2014/main" id="{5680BA9F-BEA0-4990-A997-9339051C48BD}"/>
              </a:ext>
            </a:extLst>
          </p:cNvPr>
          <p:cNvSpPr txBox="1"/>
          <p:nvPr/>
        </p:nvSpPr>
        <p:spPr>
          <a:xfrm>
            <a:off x="66264" y="6057181"/>
            <a:ext cx="2695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1,6            1,22                    1,20  1,14  1,11  1,10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/>
              <p:nvPr/>
            </p:nvSpPr>
            <p:spPr>
              <a:xfrm>
                <a:off x="622427" y="1757352"/>
                <a:ext cx="102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7" y="1757352"/>
                <a:ext cx="10248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2809670"/>
                  </p:ext>
                </p:extLst>
              </p:nvPr>
            </p:nvGraphicFramePr>
            <p:xfrm>
              <a:off x="204234" y="2248332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,10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1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,5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7546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2809670"/>
                  </p:ext>
                </p:extLst>
              </p:nvPr>
            </p:nvGraphicFramePr>
            <p:xfrm>
              <a:off x="204234" y="2248332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4762" r="-1282" b="-4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104762" r="-1282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215000" r="-1282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300000" r="-1282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400000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546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3706" y="2242860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,10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09004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521371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,8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54718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3706" y="2242860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4762" r="-2564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04762" r="-2564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509004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204762" r="-2564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521371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304762" r="-2564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4718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/>
              <p:nvPr/>
            </p:nvSpPr>
            <p:spPr>
              <a:xfrm>
                <a:off x="6960319" y="1971023"/>
                <a:ext cx="102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19" y="1971023"/>
                <a:ext cx="102483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440291"/>
                  </p:ext>
                </p:extLst>
              </p:nvPr>
            </p:nvGraphicFramePr>
            <p:xfrm>
              <a:off x="6542126" y="2462003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1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63805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4783481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,5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0659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0440291"/>
                  </p:ext>
                </p:extLst>
              </p:nvPr>
            </p:nvGraphicFramePr>
            <p:xfrm>
              <a:off x="6542126" y="2462003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4762" r="-1282" b="-4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104762" r="-1282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204762" r="-1282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3805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304762" r="-1282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783481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404762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6594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1846250"/>
                  </p:ext>
                </p:extLst>
              </p:nvPr>
            </p:nvGraphicFramePr>
            <p:xfrm>
              <a:off x="7861598" y="2456531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,10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67459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5332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1846250"/>
                  </p:ext>
                </p:extLst>
              </p:nvPr>
            </p:nvGraphicFramePr>
            <p:xfrm>
              <a:off x="7861598" y="2456531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4762" r="-2597" b="-4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104762" r="-2597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204762" r="-2597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304762" r="-2597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767459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404762" r="-2597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212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0F05A1-1E02-DC48-AA0E-3EF3C8F9F708}"/>
              </a:ext>
            </a:extLst>
          </p:cNvPr>
          <p:cNvCxnSpPr>
            <a:cxnSpLocks/>
          </p:cNvCxnSpPr>
          <p:nvPr/>
        </p:nvCxnSpPr>
        <p:spPr>
          <a:xfrm>
            <a:off x="7519307" y="2852936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5 in">
            <a:extLst>
              <a:ext uri="{FF2B5EF4-FFF2-40B4-BE49-F238E27FC236}">
                <a16:creationId xmlns:a16="http://schemas.microsoft.com/office/drawing/2014/main" id="{92E307DF-9A1A-DE48-BD88-FDB42AADB6C0}"/>
              </a:ext>
            </a:extLst>
          </p:cNvPr>
          <p:cNvSpPr txBox="1"/>
          <p:nvPr/>
        </p:nvSpPr>
        <p:spPr>
          <a:xfrm>
            <a:off x="6439316" y="6084251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5,14                                                5,6    5,9   5,10</a:t>
            </a:r>
          </a:p>
          <a:p>
            <a:pPr fontAlgn="t"/>
            <a:r>
              <a:rPr lang="en-US" sz="1000" dirty="0"/>
              <a:t>                           5,15                                      </a:t>
            </a:r>
          </a:p>
        </p:txBody>
      </p:sp>
      <p:sp>
        <p:nvSpPr>
          <p:cNvPr id="50" name="5 out">
            <a:extLst>
              <a:ext uri="{FF2B5EF4-FFF2-40B4-BE49-F238E27FC236}">
                <a16:creationId xmlns:a16="http://schemas.microsoft.com/office/drawing/2014/main" id="{8073ABA8-5E31-2445-9A2E-E2D5C191474D}"/>
              </a:ext>
            </a:extLst>
          </p:cNvPr>
          <p:cNvSpPr txBox="1"/>
          <p:nvPr/>
        </p:nvSpPr>
        <p:spPr>
          <a:xfrm>
            <a:off x="642958" y="6192397"/>
            <a:ext cx="37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5,2</a:t>
            </a:r>
          </a:p>
        </p:txBody>
      </p:sp>
      <p:sp>
        <p:nvSpPr>
          <p:cNvPr id="52" name="6 in">
            <a:extLst>
              <a:ext uri="{FF2B5EF4-FFF2-40B4-BE49-F238E27FC236}">
                <a16:creationId xmlns:a16="http://schemas.microsoft.com/office/drawing/2014/main" id="{06D99DF5-02E4-5243-B8B1-7EF6C638A847}"/>
              </a:ext>
            </a:extLst>
          </p:cNvPr>
          <p:cNvSpPr txBox="1"/>
          <p:nvPr/>
        </p:nvSpPr>
        <p:spPr>
          <a:xfrm>
            <a:off x="6480798" y="6216777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6,8                                                          6,3    6,4</a:t>
            </a:r>
          </a:p>
          <a:p>
            <a:pPr fontAlgn="t"/>
            <a:r>
              <a:rPr lang="en-US" sz="1000" dirty="0"/>
              <a:t>                           6,9</a:t>
            </a:r>
          </a:p>
        </p:txBody>
      </p:sp>
      <p:sp>
        <p:nvSpPr>
          <p:cNvPr id="48" name="3 out">
            <a:extLst>
              <a:ext uri="{FF2B5EF4-FFF2-40B4-BE49-F238E27FC236}">
                <a16:creationId xmlns:a16="http://schemas.microsoft.com/office/drawing/2014/main" id="{A9FDC43B-C5A0-F44E-A5FB-ED774299B4C6}"/>
              </a:ext>
            </a:extLst>
          </p:cNvPr>
          <p:cNvSpPr txBox="1"/>
          <p:nvPr/>
        </p:nvSpPr>
        <p:spPr>
          <a:xfrm>
            <a:off x="66263" y="6228779"/>
            <a:ext cx="2730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3,1		     3,6    3,5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93051C-3E09-5044-B711-ABDCA3F8C31C}"/>
              </a:ext>
            </a:extLst>
          </p:cNvPr>
          <p:cNvCxnSpPr>
            <a:cxnSpLocks/>
          </p:cNvCxnSpPr>
          <p:nvPr/>
        </p:nvCxnSpPr>
        <p:spPr>
          <a:xfrm>
            <a:off x="1181415" y="2638934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78C9A-C068-A340-9387-C4A79FEA7427}"/>
                  </a:ext>
                </a:extLst>
              </p:cNvPr>
              <p:cNvSpPr txBox="1"/>
              <p:nvPr/>
            </p:nvSpPr>
            <p:spPr>
              <a:xfrm>
                <a:off x="588303" y="3574636"/>
                <a:ext cx="1014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E78C9A-C068-A340-9387-C4A79FEA7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03" y="3574636"/>
                <a:ext cx="101495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E3844494-E950-6541-8840-4206F7B4AD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7120044"/>
                  </p:ext>
                </p:extLst>
              </p:nvPr>
            </p:nvGraphicFramePr>
            <p:xfrm>
              <a:off x="205947" y="4007552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,10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1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47342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,5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E3844494-E950-6541-8840-4206F7B4AD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7120044"/>
                  </p:ext>
                </p:extLst>
              </p:nvPr>
            </p:nvGraphicFramePr>
            <p:xfrm>
              <a:off x="205947" y="4007552"/>
              <a:ext cx="977181" cy="13192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4762" r="-1282" b="-4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104762" r="-1282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204762" r="-1282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7342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304762" r="-1282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8"/>
                          <a:stretch>
                            <a:fillRect l="-1282" t="-404762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EC09CF1B-1EA6-E141-A52C-51CEFEED3C0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5419" y="4002080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EC09CF1B-1EA6-E141-A52C-51CEFEED3C0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5419" y="4002080"/>
              <a:ext cx="977181" cy="2638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282" t="-4762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5" name="0 out">
            <a:extLst>
              <a:ext uri="{FF2B5EF4-FFF2-40B4-BE49-F238E27FC236}">
                <a16:creationId xmlns:a16="http://schemas.microsoft.com/office/drawing/2014/main" id="{C6AB8B8F-0F44-5648-A288-75B8F50D5409}"/>
              </a:ext>
            </a:extLst>
          </p:cNvPr>
          <p:cNvSpPr txBox="1"/>
          <p:nvPr/>
        </p:nvSpPr>
        <p:spPr>
          <a:xfrm>
            <a:off x="2065307" y="6389323"/>
            <a:ext cx="674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0,5   0,4 </a:t>
            </a:r>
          </a:p>
        </p:txBody>
      </p:sp>
      <p:sp>
        <p:nvSpPr>
          <p:cNvPr id="42" name="0 out">
            <a:extLst>
              <a:ext uri="{FF2B5EF4-FFF2-40B4-BE49-F238E27FC236}">
                <a16:creationId xmlns:a16="http://schemas.microsoft.com/office/drawing/2014/main" id="{FF6DF2C9-8EB2-504D-86B8-F0D66FCD1834}"/>
              </a:ext>
            </a:extLst>
          </p:cNvPr>
          <p:cNvSpPr txBox="1"/>
          <p:nvPr/>
        </p:nvSpPr>
        <p:spPr>
          <a:xfrm>
            <a:off x="8775176" y="6373396"/>
            <a:ext cx="373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7,1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190B287-AD5A-9F4E-B404-F83526A4577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84159" y="2193568"/>
            <a:ext cx="2312720" cy="408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57"/>
    </mc:Choice>
    <mc:Fallback xmlns="">
      <p:transition advTm="5057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A56C-A4EC-42AC-A7C4-1D3DA3EC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Hop Labeling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16001-0B21-4D2E-9EF3-F5D07178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6" name="Search">
            <a:extLst>
              <a:ext uri="{FF2B5EF4-FFF2-40B4-BE49-F238E27FC236}">
                <a16:creationId xmlns:a16="http://schemas.microsoft.com/office/drawing/2014/main" id="{D08EDF6A-2ADB-4E65-8C46-DB2238E1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73114"/>
            <a:ext cx="416700" cy="3979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FDC254-9F32-401E-B686-2F8F2D08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" y="1293993"/>
            <a:ext cx="1952752" cy="377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7FAFE2-12F4-43A8-9A5B-BD648B9E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610" y="1293993"/>
            <a:ext cx="2047240" cy="377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64CF0E-8ABC-4E9A-9C41-67D34902F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484" y="1293993"/>
            <a:ext cx="1929130" cy="377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910267-DDB0-49CA-8985-E6F0D74D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293993"/>
            <a:ext cx="2480310" cy="377952"/>
          </a:xfrm>
          <a:prstGeom prst="rect">
            <a:avLst/>
          </a:prstGeom>
        </p:spPr>
      </p:pic>
      <p:sp>
        <p:nvSpPr>
          <p:cNvPr id="20" name="in label">
            <a:extLst>
              <a:ext uri="{FF2B5EF4-FFF2-40B4-BE49-F238E27FC236}">
                <a16:creationId xmlns:a16="http://schemas.microsoft.com/office/drawing/2014/main" id="{00570B72-6A84-4C3A-B8C0-B4043D195C8D}"/>
              </a:ext>
            </a:extLst>
          </p:cNvPr>
          <p:cNvSpPr txBox="1"/>
          <p:nvPr/>
        </p:nvSpPr>
        <p:spPr>
          <a:xfrm>
            <a:off x="8097123" y="5348197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DB6968"/>
                </a:solidFill>
              </a:rPr>
              <a:t>In Labels</a:t>
            </a:r>
          </a:p>
        </p:txBody>
      </p:sp>
      <p:sp>
        <p:nvSpPr>
          <p:cNvPr id="21" name="out label">
            <a:extLst>
              <a:ext uri="{FF2B5EF4-FFF2-40B4-BE49-F238E27FC236}">
                <a16:creationId xmlns:a16="http://schemas.microsoft.com/office/drawing/2014/main" id="{0AF79755-2D21-4899-9A24-0C35EFAE4A8B}"/>
              </a:ext>
            </a:extLst>
          </p:cNvPr>
          <p:cNvSpPr txBox="1"/>
          <p:nvPr/>
        </p:nvSpPr>
        <p:spPr>
          <a:xfrm>
            <a:off x="0" y="5372859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3C3AB"/>
                </a:solidFill>
              </a:rPr>
              <a:t>Out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in table">
                <a:extLst>
                  <a:ext uri="{FF2B5EF4-FFF2-40B4-BE49-F238E27FC236}">
                    <a16:creationId xmlns:a16="http://schemas.microsoft.com/office/drawing/2014/main" id="{963EC785-0559-42D4-A685-77D22B2B27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17847" y="5689613"/>
              <a:ext cx="2559888" cy="913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524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545" t="-5000" r="-82272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5000" r="-68695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9091" t="-5000" r="-61818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652" t="-5000" r="-491304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3636" t="-5000" r="-413636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91304" t="-5000" r="-295652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18182" t="-5000" r="-209091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86957" t="-5000" r="-10000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822727" t="-5000" r="-4545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0664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out table">
                <a:extLst>
                  <a:ext uri="{FF2B5EF4-FFF2-40B4-BE49-F238E27FC236}">
                    <a16:creationId xmlns:a16="http://schemas.microsoft.com/office/drawing/2014/main" id="{4D88A9E7-591D-487B-91FA-C9D21795B9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224" y="5689613"/>
              <a:ext cx="2559888" cy="9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432">
                      <a:extLst>
                        <a:ext uri="{9D8B030D-6E8A-4147-A177-3AD203B41FA5}">
                          <a16:colId xmlns:a16="http://schemas.microsoft.com/office/drawing/2014/main" val="226240251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098242009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2348496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324382948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81767397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2714558581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26083746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1410231232"/>
                        </a:ext>
                      </a:extLst>
                    </a:gridCol>
                    <a:gridCol w="284432">
                      <a:extLst>
                        <a:ext uri="{9D8B030D-6E8A-4147-A177-3AD203B41FA5}">
                          <a16:colId xmlns:a16="http://schemas.microsoft.com/office/drawing/2014/main" val="709885705"/>
                        </a:ext>
                      </a:extLst>
                    </a:gridCol>
                  </a:tblGrid>
                  <a:tr h="2715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545" t="-4762" r="-82272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4762" r="-686957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9091" t="-4762" r="-61818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95652" t="-4762" r="-491304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13636" t="-4762" r="-413636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91304" t="-4762" r="-295652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18182" t="-4762" r="-209091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86957" t="-4762" r="-100000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822727" t="-4762" r="-4545" b="-2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152972"/>
                      </a:ext>
                    </a:extLst>
                  </a:tr>
                  <a:tr h="665377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80944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4 in">
            <a:extLst>
              <a:ext uri="{FF2B5EF4-FFF2-40B4-BE49-F238E27FC236}">
                <a16:creationId xmlns:a16="http://schemas.microsoft.com/office/drawing/2014/main" id="{B70DBA04-D996-452B-9961-2685DFBDE194}"/>
              </a:ext>
            </a:extLst>
          </p:cNvPr>
          <p:cNvSpPr txBox="1"/>
          <p:nvPr/>
        </p:nvSpPr>
        <p:spPr>
          <a:xfrm>
            <a:off x="6460119" y="5930112"/>
            <a:ext cx="2790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4,10  4,16  4,21  4,11           4,3    4,2     4,5   4,6</a:t>
            </a:r>
          </a:p>
        </p:txBody>
      </p:sp>
      <p:sp>
        <p:nvSpPr>
          <p:cNvPr id="25" name="4 out">
            <a:extLst>
              <a:ext uri="{FF2B5EF4-FFF2-40B4-BE49-F238E27FC236}">
                <a16:creationId xmlns:a16="http://schemas.microsoft.com/office/drawing/2014/main" id="{9D2DC125-47BE-453B-BDF7-98D46080AE95}"/>
              </a:ext>
            </a:extLst>
          </p:cNvPr>
          <p:cNvSpPr txBox="1"/>
          <p:nvPr/>
        </p:nvSpPr>
        <p:spPr>
          <a:xfrm>
            <a:off x="66265" y="5921965"/>
            <a:ext cx="2678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4,4    4,2   4,14   4,3            4,12  4,6    4,3    4,2</a:t>
            </a:r>
          </a:p>
        </p:txBody>
      </p:sp>
      <p:sp>
        <p:nvSpPr>
          <p:cNvPr id="26" name="1 in">
            <a:extLst>
              <a:ext uri="{FF2B5EF4-FFF2-40B4-BE49-F238E27FC236}">
                <a16:creationId xmlns:a16="http://schemas.microsoft.com/office/drawing/2014/main" id="{C751CDB3-66A3-47C3-B4CE-1AEF468E464B}"/>
              </a:ext>
            </a:extLst>
          </p:cNvPr>
          <p:cNvSpPr txBox="1"/>
          <p:nvPr/>
        </p:nvSpPr>
        <p:spPr>
          <a:xfrm>
            <a:off x="7047091" y="6084251"/>
            <a:ext cx="703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1,5    1,2</a:t>
            </a:r>
          </a:p>
        </p:txBody>
      </p:sp>
      <p:sp>
        <p:nvSpPr>
          <p:cNvPr id="27" name="1 out">
            <a:extLst>
              <a:ext uri="{FF2B5EF4-FFF2-40B4-BE49-F238E27FC236}">
                <a16:creationId xmlns:a16="http://schemas.microsoft.com/office/drawing/2014/main" id="{5680BA9F-BEA0-4990-A997-9339051C48BD}"/>
              </a:ext>
            </a:extLst>
          </p:cNvPr>
          <p:cNvSpPr txBox="1"/>
          <p:nvPr/>
        </p:nvSpPr>
        <p:spPr>
          <a:xfrm>
            <a:off x="66264" y="6057181"/>
            <a:ext cx="2695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1,6            1,22                    1,20  1,14  1,11  1,10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/>
              <p:nvPr/>
            </p:nvSpPr>
            <p:spPr>
              <a:xfrm>
                <a:off x="622427" y="1757352"/>
                <a:ext cx="1024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198C55-799C-1E45-8BDF-D6D96BFDA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7" y="1757352"/>
                <a:ext cx="10248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89938"/>
                  </p:ext>
                </p:extLst>
              </p:nvPr>
            </p:nvGraphicFramePr>
            <p:xfrm>
              <a:off x="204234" y="2248332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,22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1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9F7D98-95C3-9744-99D4-24FDB1A5F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489938"/>
                  </p:ext>
                </p:extLst>
              </p:nvPr>
            </p:nvGraphicFramePr>
            <p:xfrm>
              <a:off x="204234" y="2248332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4762" r="-1282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104762" r="-1282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204762" r="-1282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83335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282" t="-304762" r="-1282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6416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53559"/>
                  </p:ext>
                </p:extLst>
              </p:nvPr>
            </p:nvGraphicFramePr>
            <p:xfrm>
              <a:off x="1523706" y="2242860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090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607FFA5B-A522-6D44-A877-DD8E3E1D13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653559"/>
                  </p:ext>
                </p:extLst>
              </p:nvPr>
            </p:nvGraphicFramePr>
            <p:xfrm>
              <a:off x="1523706" y="2242860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4545" r="-2564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09524" r="-2564" b="-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5090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/>
              <p:nvPr/>
            </p:nvSpPr>
            <p:spPr>
              <a:xfrm>
                <a:off x="6960319" y="1971023"/>
                <a:ext cx="101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77B2CE-C7ED-2D40-ADEF-68BE1BA03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19" y="1971023"/>
                <a:ext cx="101951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9021884"/>
                  </p:ext>
                </p:extLst>
              </p:nvPr>
            </p:nvGraphicFramePr>
            <p:xfrm>
              <a:off x="6542126" y="246200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D005AEFA-29BB-084E-901C-4BD03AD7D3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9021884"/>
                  </p:ext>
                </p:extLst>
              </p:nvPr>
            </p:nvGraphicFramePr>
            <p:xfrm>
              <a:off x="6542126" y="2462003"/>
              <a:ext cx="977181" cy="5277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4545" r="-1282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282" t="-109524" r="-1282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83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535722"/>
                  </p:ext>
                </p:extLst>
              </p:nvPr>
            </p:nvGraphicFramePr>
            <p:xfrm>
              <a:off x="7861598" y="2456531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,14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,22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oMath>
                          </a14:m>
                          <a:r>
                            <a:rPr lang="en-US" sz="11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6745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4935B4EB-C067-6D4C-89BF-5A9D489E05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535722"/>
                  </p:ext>
                </p:extLst>
              </p:nvPr>
            </p:nvGraphicFramePr>
            <p:xfrm>
              <a:off x="7861598" y="2456531"/>
              <a:ext cx="977181" cy="1055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81">
                      <a:extLst>
                        <a:ext uri="{9D8B030D-6E8A-4147-A177-3AD203B41FA5}">
                          <a16:colId xmlns:a16="http://schemas.microsoft.com/office/drawing/2014/main" val="2369614524"/>
                        </a:ext>
                      </a:extLst>
                    </a:gridCol>
                  </a:tblGrid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4762" r="-2597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568855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104762" r="-2597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046879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204762" r="-2597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6427138"/>
                      </a:ext>
                    </a:extLst>
                  </a:tr>
                  <a:tr h="2638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l="-1299" t="-304762" r="-259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767459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0F05A1-1E02-DC48-AA0E-3EF3C8F9F708}"/>
              </a:ext>
            </a:extLst>
          </p:cNvPr>
          <p:cNvCxnSpPr>
            <a:cxnSpLocks/>
          </p:cNvCxnSpPr>
          <p:nvPr/>
        </p:nvCxnSpPr>
        <p:spPr>
          <a:xfrm>
            <a:off x="7519307" y="2852936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5 in">
            <a:extLst>
              <a:ext uri="{FF2B5EF4-FFF2-40B4-BE49-F238E27FC236}">
                <a16:creationId xmlns:a16="http://schemas.microsoft.com/office/drawing/2014/main" id="{92E307DF-9A1A-DE48-BD88-FDB42AADB6C0}"/>
              </a:ext>
            </a:extLst>
          </p:cNvPr>
          <p:cNvSpPr txBox="1"/>
          <p:nvPr/>
        </p:nvSpPr>
        <p:spPr>
          <a:xfrm>
            <a:off x="6439316" y="6084251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5,14                                                5,6    5,9   5,10</a:t>
            </a:r>
          </a:p>
          <a:p>
            <a:pPr fontAlgn="t"/>
            <a:r>
              <a:rPr lang="en-US" sz="1000" dirty="0"/>
              <a:t>                           5,15                                      </a:t>
            </a:r>
          </a:p>
        </p:txBody>
      </p:sp>
      <p:sp>
        <p:nvSpPr>
          <p:cNvPr id="50" name="5 out">
            <a:extLst>
              <a:ext uri="{FF2B5EF4-FFF2-40B4-BE49-F238E27FC236}">
                <a16:creationId xmlns:a16="http://schemas.microsoft.com/office/drawing/2014/main" id="{8073ABA8-5E31-2445-9A2E-E2D5C191474D}"/>
              </a:ext>
            </a:extLst>
          </p:cNvPr>
          <p:cNvSpPr txBox="1"/>
          <p:nvPr/>
        </p:nvSpPr>
        <p:spPr>
          <a:xfrm>
            <a:off x="642958" y="6192397"/>
            <a:ext cx="37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5,2</a:t>
            </a:r>
          </a:p>
        </p:txBody>
      </p:sp>
      <p:sp>
        <p:nvSpPr>
          <p:cNvPr id="52" name="6 in">
            <a:extLst>
              <a:ext uri="{FF2B5EF4-FFF2-40B4-BE49-F238E27FC236}">
                <a16:creationId xmlns:a16="http://schemas.microsoft.com/office/drawing/2014/main" id="{06D99DF5-02E4-5243-B8B1-7EF6C638A847}"/>
              </a:ext>
            </a:extLst>
          </p:cNvPr>
          <p:cNvSpPr txBox="1"/>
          <p:nvPr/>
        </p:nvSpPr>
        <p:spPr>
          <a:xfrm>
            <a:off x="6480798" y="6216777"/>
            <a:ext cx="27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6,8                                                          6,3    6,4</a:t>
            </a:r>
          </a:p>
          <a:p>
            <a:pPr fontAlgn="t"/>
            <a:r>
              <a:rPr lang="en-US" sz="1000" dirty="0"/>
              <a:t>                           6,9</a:t>
            </a:r>
          </a:p>
        </p:txBody>
      </p:sp>
      <p:sp>
        <p:nvSpPr>
          <p:cNvPr id="48" name="3 out">
            <a:extLst>
              <a:ext uri="{FF2B5EF4-FFF2-40B4-BE49-F238E27FC236}">
                <a16:creationId xmlns:a16="http://schemas.microsoft.com/office/drawing/2014/main" id="{A9FDC43B-C5A0-F44E-A5FB-ED774299B4C6}"/>
              </a:ext>
            </a:extLst>
          </p:cNvPr>
          <p:cNvSpPr txBox="1"/>
          <p:nvPr/>
        </p:nvSpPr>
        <p:spPr>
          <a:xfrm>
            <a:off x="66263" y="6228779"/>
            <a:ext cx="2730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3,1		     3,6    3,5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93051C-3E09-5044-B711-ABDCA3F8C31C}"/>
              </a:ext>
            </a:extLst>
          </p:cNvPr>
          <p:cNvCxnSpPr>
            <a:cxnSpLocks/>
          </p:cNvCxnSpPr>
          <p:nvPr/>
        </p:nvCxnSpPr>
        <p:spPr>
          <a:xfrm>
            <a:off x="1181415" y="2638934"/>
            <a:ext cx="350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0 out">
            <a:extLst>
              <a:ext uri="{FF2B5EF4-FFF2-40B4-BE49-F238E27FC236}">
                <a16:creationId xmlns:a16="http://schemas.microsoft.com/office/drawing/2014/main" id="{C6AB8B8F-0F44-5648-A288-75B8F50D5409}"/>
              </a:ext>
            </a:extLst>
          </p:cNvPr>
          <p:cNvSpPr txBox="1"/>
          <p:nvPr/>
        </p:nvSpPr>
        <p:spPr>
          <a:xfrm>
            <a:off x="2065307" y="6389323"/>
            <a:ext cx="674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0,5   0,4 </a:t>
            </a:r>
          </a:p>
        </p:txBody>
      </p:sp>
      <p:sp>
        <p:nvSpPr>
          <p:cNvPr id="42" name="0 out">
            <a:extLst>
              <a:ext uri="{FF2B5EF4-FFF2-40B4-BE49-F238E27FC236}">
                <a16:creationId xmlns:a16="http://schemas.microsoft.com/office/drawing/2014/main" id="{FF6DF2C9-8EB2-504D-86B8-F0D66FCD1834}"/>
              </a:ext>
            </a:extLst>
          </p:cNvPr>
          <p:cNvSpPr txBox="1"/>
          <p:nvPr/>
        </p:nvSpPr>
        <p:spPr>
          <a:xfrm>
            <a:off x="8775176" y="6373396"/>
            <a:ext cx="373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7,1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B4711E7-72E9-8047-9E51-617B1F764F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8985" y="2173113"/>
            <a:ext cx="2244908" cy="397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7"/>
    </mc:Choice>
    <mc:Fallback xmlns="">
      <p:transition advTm="413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8.3|21.3|14|21.9|2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5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2|0.4|0.3|0.2|0.3|0.3|0.4|29.3|14.5|8.5|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"/>
</p:tagLst>
</file>

<file path=ppt/theme/theme1.xml><?xml version="1.0" encoding="utf-8"?>
<a:theme xmlns:a="http://schemas.openxmlformats.org/drawingml/2006/main" name="Advantage">
  <a:themeElements>
    <a:clrScheme name="Codex">
      <a:dk1>
        <a:sysClr val="windowText" lastClr="000000"/>
      </a:dk1>
      <a:lt1>
        <a:sysClr val="window" lastClr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78AC35"/>
      </a:accent3>
      <a:accent4>
        <a:srgbClr val="35ACA2"/>
      </a:accent4>
      <a:accent5>
        <a:srgbClr val="4083CF"/>
      </a:accent5>
      <a:accent6>
        <a:srgbClr val="0D335E"/>
      </a:accent6>
      <a:hlink>
        <a:srgbClr val="EF8E1C"/>
      </a:hlink>
      <a:folHlink>
        <a:srgbClr val="FEC60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16476</TotalTime>
  <Words>8947</Words>
  <Application>Microsoft Macintosh PowerPoint</Application>
  <PresentationFormat>On-screen Show (4:3)</PresentationFormat>
  <Paragraphs>2979</Paragraphs>
  <Slides>108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4" baseType="lpstr">
      <vt:lpstr>Arial</vt:lpstr>
      <vt:lpstr>Calibri</vt:lpstr>
      <vt:lpstr>Cambria Math</vt:lpstr>
      <vt:lpstr>Times New Roman</vt:lpstr>
      <vt:lpstr>Wingdings</vt:lpstr>
      <vt:lpstr>Advantage</vt:lpstr>
      <vt:lpstr>Spatiotemporal Data Management and Analytics Path Finding in Road Network    </vt:lpstr>
      <vt:lpstr>Learning Modules</vt:lpstr>
      <vt:lpstr>Learning Objectives</vt:lpstr>
      <vt:lpstr>Outline</vt:lpstr>
      <vt:lpstr>Background</vt:lpstr>
      <vt:lpstr>Background</vt:lpstr>
      <vt:lpstr>Background</vt:lpstr>
      <vt:lpstr>Path Problems</vt:lpstr>
      <vt:lpstr>Path Problems</vt:lpstr>
      <vt:lpstr>Path Problems</vt:lpstr>
      <vt:lpstr>Path Problems</vt:lpstr>
      <vt:lpstr>Road Network Models</vt:lpstr>
      <vt:lpstr>Static Graph</vt:lpstr>
      <vt:lpstr>Timetable Graph</vt:lpstr>
      <vt:lpstr>Time-Dependent Graph</vt:lpstr>
      <vt:lpstr>Graph Representations</vt:lpstr>
      <vt:lpstr>Graph Representations</vt:lpstr>
      <vt:lpstr>Shortest Path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Dijkstra’s Algorithm</vt:lpstr>
      <vt:lpstr>Shortest Path: Bi-Dijkstra’s </vt:lpstr>
      <vt:lpstr>Shortest Path: Bi-Dijkstra’s </vt:lpstr>
      <vt:lpstr>Shortest Path: Bi-Dijkstra’s </vt:lpstr>
      <vt:lpstr>Shortest Path: Bi-Dijkstra’s </vt:lpstr>
      <vt:lpstr>Goal Directed: A* Algorithm</vt:lpstr>
      <vt:lpstr>Goal Directed: A* Algorithm</vt:lpstr>
      <vt:lpstr>Goal Directed: A* Algorithm</vt:lpstr>
      <vt:lpstr>Goal Directed: A* Algorithm</vt:lpstr>
      <vt:lpstr>Goal Directed: A* Algorithm</vt:lpstr>
      <vt:lpstr>Goal Directed: A* Algorithm</vt:lpstr>
      <vt:lpstr>Goal Directed: A* Algorithm</vt:lpstr>
      <vt:lpstr>Goal Directed: A* Algorithm</vt:lpstr>
      <vt:lpstr>Goal Directed: A* Algorithm</vt:lpstr>
      <vt:lpstr>Goal Directed: Bi-A* Algorithm</vt:lpstr>
      <vt:lpstr>Goal Directed: Bi-A* Algorithm</vt:lpstr>
      <vt:lpstr>Goal Directed: Bi-A* Algorithm</vt:lpstr>
      <vt:lpstr>Goal Directed</vt:lpstr>
      <vt:lpstr>Goal Directed</vt:lpstr>
      <vt:lpstr>Goal Directed: Landmark</vt:lpstr>
      <vt:lpstr>Goal Directed: Landmark</vt:lpstr>
      <vt:lpstr>Shortest Path Query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Vertex Importance</vt:lpstr>
      <vt:lpstr>Contraction Hierarchy[1]</vt:lpstr>
      <vt:lpstr>Contraction Hierarchy</vt:lpstr>
      <vt:lpstr>Contraction Hierarchy</vt:lpstr>
      <vt:lpstr>Contraction Hierarchy</vt:lpstr>
      <vt:lpstr>Contraction Hierarchy</vt:lpstr>
      <vt:lpstr>Contraction Hierarchy</vt:lpstr>
      <vt:lpstr>Contraction Hierarchy</vt:lpstr>
      <vt:lpstr>Contraction Hierarchy</vt:lpstr>
      <vt:lpstr>Contraction Hierarchy</vt:lpstr>
      <vt:lpstr>Contraction Hierarchy</vt:lpstr>
      <vt:lpstr>Contraction Hierarchy</vt:lpstr>
      <vt:lpstr>Contraction Hierarchy</vt:lpstr>
      <vt:lpstr>Contraction Hierarchy</vt:lpstr>
      <vt:lpstr>CH Path </vt:lpstr>
      <vt:lpstr>2 Hop Labeling</vt:lpstr>
      <vt:lpstr>2 Hop Labeling</vt:lpstr>
      <vt:lpstr>2 Hop Labeling</vt:lpstr>
      <vt:lpstr>2 Hop Labeling</vt:lpstr>
      <vt:lpstr>2 Hop Labeling</vt:lpstr>
      <vt:lpstr>2 Hop Labeling</vt:lpstr>
      <vt:lpstr>2 Hop Labeling</vt:lpstr>
      <vt:lpstr>2 Hop Labeling</vt:lpstr>
      <vt:lpstr>2 Hop Labeling</vt:lpstr>
      <vt:lpstr>2 Hop Labeling</vt:lpstr>
      <vt:lpstr>2 Hop Labeling</vt:lpstr>
      <vt:lpstr>2 Hop Labeling</vt:lpstr>
      <vt:lpstr>2 Hop Labeling</vt:lpstr>
      <vt:lpstr>2 Hop Labeling</vt:lpstr>
      <vt:lpstr>2 Hop Labeling</vt:lpstr>
      <vt:lpstr>2 Hop Labeling</vt:lpstr>
      <vt:lpstr>Vertex Order</vt:lpstr>
      <vt:lpstr>Running Time</vt:lpstr>
      <vt:lpstr>Speedup Compared with Dijkstra’s</vt:lpstr>
      <vt:lpstr>Comparisons</vt:lpstr>
      <vt:lpstr>Summary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INFS4205/7205  Spatial and Multimedia Databases (Section 1)</dc:title>
  <dc:creator>Xiaofang Zhou</dc:creator>
  <cp:lastModifiedBy>雷 李</cp:lastModifiedBy>
  <cp:revision>638</cp:revision>
  <cp:lastPrinted>2014-07-31T23:51:47Z</cp:lastPrinted>
  <dcterms:created xsi:type="dcterms:W3CDTF">2011-03-03T08:59:57Z</dcterms:created>
  <dcterms:modified xsi:type="dcterms:W3CDTF">2020-06-21T01:37:54Z</dcterms:modified>
</cp:coreProperties>
</file>